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72" r:id="rId14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216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666E11-370E-4A06-BA84-5D12931FF354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59E76B8-7352-46D5-BB61-CDE8E7AC59C4}">
      <dgm:prSet/>
      <dgm:spPr/>
      <dgm:t>
        <a:bodyPr/>
        <a:lstStyle/>
        <a:p>
          <a:r>
            <a:rPr lang="en-US" b="1"/>
            <a:t>Dataset</a:t>
          </a:r>
          <a:endParaRPr lang="en-US"/>
        </a:p>
      </dgm:t>
    </dgm:pt>
    <dgm:pt modelId="{0D32EA03-50B3-4F0E-8875-C2AC8C70EF55}" type="parTrans" cxnId="{B3ACD4E8-E5FF-4AE7-B80B-1A51FE81FB85}">
      <dgm:prSet/>
      <dgm:spPr/>
      <dgm:t>
        <a:bodyPr/>
        <a:lstStyle/>
        <a:p>
          <a:endParaRPr lang="en-US"/>
        </a:p>
      </dgm:t>
    </dgm:pt>
    <dgm:pt modelId="{00832DA5-7DB4-4F0E-8D46-5052D4DD59A3}" type="sibTrans" cxnId="{B3ACD4E8-E5FF-4AE7-B80B-1A51FE81FB85}">
      <dgm:prSet/>
      <dgm:spPr/>
      <dgm:t>
        <a:bodyPr/>
        <a:lstStyle/>
        <a:p>
          <a:endParaRPr lang="en-US"/>
        </a:p>
      </dgm:t>
    </dgm:pt>
    <dgm:pt modelId="{D140A396-175A-42BF-8F9F-75E9F45F6E86}" type="pres">
      <dgm:prSet presAssocID="{2B666E11-370E-4A06-BA84-5D12931FF354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02EAFF4D-97A4-4B9F-8077-6C1C601FC06D}" type="pres">
      <dgm:prSet presAssocID="{659E76B8-7352-46D5-BB61-CDE8E7AC59C4}" presName="horFlow" presStyleCnt="0"/>
      <dgm:spPr/>
    </dgm:pt>
    <dgm:pt modelId="{12F07157-5654-498F-AFBE-0544C8642C75}" type="pres">
      <dgm:prSet presAssocID="{659E76B8-7352-46D5-BB61-CDE8E7AC59C4}" presName="bigChev" presStyleLbl="node1" presStyleIdx="0" presStyleCnt="1"/>
      <dgm:spPr/>
    </dgm:pt>
  </dgm:ptLst>
  <dgm:cxnLst>
    <dgm:cxn modelId="{2D8425D3-B7CF-492C-A654-8196BD2CA824}" type="presOf" srcId="{659E76B8-7352-46D5-BB61-CDE8E7AC59C4}" destId="{12F07157-5654-498F-AFBE-0544C8642C75}" srcOrd="0" destOrd="0" presId="urn:microsoft.com/office/officeart/2005/8/layout/lProcess3"/>
    <dgm:cxn modelId="{1FBF9AD8-59AD-497C-A94C-535322F1D383}" type="presOf" srcId="{2B666E11-370E-4A06-BA84-5D12931FF354}" destId="{D140A396-175A-42BF-8F9F-75E9F45F6E86}" srcOrd="0" destOrd="0" presId="urn:microsoft.com/office/officeart/2005/8/layout/lProcess3"/>
    <dgm:cxn modelId="{B3ACD4E8-E5FF-4AE7-B80B-1A51FE81FB85}" srcId="{2B666E11-370E-4A06-BA84-5D12931FF354}" destId="{659E76B8-7352-46D5-BB61-CDE8E7AC59C4}" srcOrd="0" destOrd="0" parTransId="{0D32EA03-50B3-4F0E-8875-C2AC8C70EF55}" sibTransId="{00832DA5-7DB4-4F0E-8D46-5052D4DD59A3}"/>
    <dgm:cxn modelId="{09092ACF-368B-4EF3-B147-4C29D10298F5}" type="presParOf" srcId="{D140A396-175A-42BF-8F9F-75E9F45F6E86}" destId="{02EAFF4D-97A4-4B9F-8077-6C1C601FC06D}" srcOrd="0" destOrd="0" presId="urn:microsoft.com/office/officeart/2005/8/layout/lProcess3"/>
    <dgm:cxn modelId="{E9D1D561-B689-474C-912F-3721C8EE0BBD}" type="presParOf" srcId="{02EAFF4D-97A4-4B9F-8077-6C1C601FC06D}" destId="{12F07157-5654-498F-AFBE-0544C8642C7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1B2281-DE69-42C0-8880-63674BDC8EBB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FD1655B-7049-44B7-B341-5BD4F28FB29F}">
      <dgm:prSet/>
      <dgm:spPr/>
      <dgm:t>
        <a:bodyPr/>
        <a:lstStyle/>
        <a:p>
          <a:r>
            <a:rPr lang="en-US" b="1"/>
            <a:t>Preprocessing</a:t>
          </a:r>
          <a:endParaRPr lang="en-US"/>
        </a:p>
      </dgm:t>
    </dgm:pt>
    <dgm:pt modelId="{94F0DDB8-4FCC-4A38-8764-8D0FAE97727B}" type="parTrans" cxnId="{F8D2D733-329B-4112-A70C-C2D42045DB97}">
      <dgm:prSet/>
      <dgm:spPr/>
      <dgm:t>
        <a:bodyPr/>
        <a:lstStyle/>
        <a:p>
          <a:endParaRPr lang="en-US"/>
        </a:p>
      </dgm:t>
    </dgm:pt>
    <dgm:pt modelId="{2C1DAEA1-6DCF-40BE-A5BB-42E6C6C8A807}" type="sibTrans" cxnId="{F8D2D733-329B-4112-A70C-C2D42045DB97}">
      <dgm:prSet/>
      <dgm:spPr/>
      <dgm:t>
        <a:bodyPr/>
        <a:lstStyle/>
        <a:p>
          <a:endParaRPr lang="en-US"/>
        </a:p>
      </dgm:t>
    </dgm:pt>
    <dgm:pt modelId="{2CD59565-FE13-4477-930D-AE7189DA09BC}" type="pres">
      <dgm:prSet presAssocID="{4C1B2281-DE69-42C0-8880-63674BDC8EB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20E2934-B168-4C90-8019-7D1E1D973413}" type="pres">
      <dgm:prSet presAssocID="{FFD1655B-7049-44B7-B341-5BD4F28FB29F}" presName="horFlow" presStyleCnt="0"/>
      <dgm:spPr/>
    </dgm:pt>
    <dgm:pt modelId="{A3850093-D986-49F2-8256-12A1EA1103E4}" type="pres">
      <dgm:prSet presAssocID="{FFD1655B-7049-44B7-B341-5BD4F28FB29F}" presName="bigChev" presStyleLbl="node1" presStyleIdx="0" presStyleCnt="1"/>
      <dgm:spPr/>
    </dgm:pt>
  </dgm:ptLst>
  <dgm:cxnLst>
    <dgm:cxn modelId="{F8D2D733-329B-4112-A70C-C2D42045DB97}" srcId="{4C1B2281-DE69-42C0-8880-63674BDC8EBB}" destId="{FFD1655B-7049-44B7-B341-5BD4F28FB29F}" srcOrd="0" destOrd="0" parTransId="{94F0DDB8-4FCC-4A38-8764-8D0FAE97727B}" sibTransId="{2C1DAEA1-6DCF-40BE-A5BB-42E6C6C8A807}"/>
    <dgm:cxn modelId="{9102DB5C-B98C-48FD-8A52-65EA381C3EDA}" type="presOf" srcId="{FFD1655B-7049-44B7-B341-5BD4F28FB29F}" destId="{A3850093-D986-49F2-8256-12A1EA1103E4}" srcOrd="0" destOrd="0" presId="urn:microsoft.com/office/officeart/2005/8/layout/lProcess3"/>
    <dgm:cxn modelId="{0FC39A44-C30D-4105-8143-A72C707CBC28}" type="presOf" srcId="{4C1B2281-DE69-42C0-8880-63674BDC8EBB}" destId="{2CD59565-FE13-4477-930D-AE7189DA09BC}" srcOrd="0" destOrd="0" presId="urn:microsoft.com/office/officeart/2005/8/layout/lProcess3"/>
    <dgm:cxn modelId="{F0B30E12-754A-420F-AC15-B5A8F8C49BF2}" type="presParOf" srcId="{2CD59565-FE13-4477-930D-AE7189DA09BC}" destId="{620E2934-B168-4C90-8019-7D1E1D973413}" srcOrd="0" destOrd="0" presId="urn:microsoft.com/office/officeart/2005/8/layout/lProcess3"/>
    <dgm:cxn modelId="{2B17C61E-3AAB-4AE3-86F8-A39581B39AC6}" type="presParOf" srcId="{620E2934-B168-4C90-8019-7D1E1D973413}" destId="{A3850093-D986-49F2-8256-12A1EA1103E4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997BAD-02A7-4B3D-84B5-4BC98856FB69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AB73E5E-D408-4EE1-B255-DB918A392CA5}">
      <dgm:prSet/>
      <dgm:spPr/>
      <dgm:t>
        <a:bodyPr/>
        <a:lstStyle/>
        <a:p>
          <a:r>
            <a:rPr lang="en-US" b="1" dirty="0"/>
            <a:t>Model Used – </a:t>
          </a:r>
          <a:r>
            <a:rPr lang="en-US" b="1" dirty="0" err="1"/>
            <a:t>XGBoost</a:t>
          </a:r>
          <a:endParaRPr lang="en-US" dirty="0"/>
        </a:p>
      </dgm:t>
    </dgm:pt>
    <dgm:pt modelId="{586715DA-F531-4F0B-B888-890CAF4B2386}" type="parTrans" cxnId="{39691A5B-DB4B-47F8-9D6D-BE9A5C6CF071}">
      <dgm:prSet/>
      <dgm:spPr/>
      <dgm:t>
        <a:bodyPr/>
        <a:lstStyle/>
        <a:p>
          <a:endParaRPr lang="en-US"/>
        </a:p>
      </dgm:t>
    </dgm:pt>
    <dgm:pt modelId="{C527A702-B25E-4513-A653-C6973C6ED629}" type="sibTrans" cxnId="{39691A5B-DB4B-47F8-9D6D-BE9A5C6CF071}">
      <dgm:prSet/>
      <dgm:spPr/>
      <dgm:t>
        <a:bodyPr/>
        <a:lstStyle/>
        <a:p>
          <a:endParaRPr lang="en-US"/>
        </a:p>
      </dgm:t>
    </dgm:pt>
    <dgm:pt modelId="{0CBF9CB1-3A90-4F17-87D1-E8BC65906400}" type="pres">
      <dgm:prSet presAssocID="{85997BAD-02A7-4B3D-84B5-4BC98856FB6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D6A0A21-20AD-4EA9-8A76-79AAF5D1012D}" type="pres">
      <dgm:prSet presAssocID="{FAB73E5E-D408-4EE1-B255-DB918A392CA5}" presName="horFlow" presStyleCnt="0"/>
      <dgm:spPr/>
    </dgm:pt>
    <dgm:pt modelId="{1D872812-3551-43E9-B634-C7981E9FFF14}" type="pres">
      <dgm:prSet presAssocID="{FAB73E5E-D408-4EE1-B255-DB918A392CA5}" presName="bigChev" presStyleLbl="node1" presStyleIdx="0" presStyleCnt="1" custLinFactNeighborY="87116"/>
      <dgm:spPr/>
    </dgm:pt>
  </dgm:ptLst>
  <dgm:cxnLst>
    <dgm:cxn modelId="{8BA61E1C-02A8-40D5-B21A-E94C1002ED35}" type="presOf" srcId="{FAB73E5E-D408-4EE1-B255-DB918A392CA5}" destId="{1D872812-3551-43E9-B634-C7981E9FFF14}" srcOrd="0" destOrd="0" presId="urn:microsoft.com/office/officeart/2005/8/layout/lProcess3"/>
    <dgm:cxn modelId="{39691A5B-DB4B-47F8-9D6D-BE9A5C6CF071}" srcId="{85997BAD-02A7-4B3D-84B5-4BC98856FB69}" destId="{FAB73E5E-D408-4EE1-B255-DB918A392CA5}" srcOrd="0" destOrd="0" parTransId="{586715DA-F531-4F0B-B888-890CAF4B2386}" sibTransId="{C527A702-B25E-4513-A653-C6973C6ED629}"/>
    <dgm:cxn modelId="{A4F0356A-4F2F-417B-AD6F-3A0C0147EE8E}" type="presOf" srcId="{85997BAD-02A7-4B3D-84B5-4BC98856FB69}" destId="{0CBF9CB1-3A90-4F17-87D1-E8BC65906400}" srcOrd="0" destOrd="0" presId="urn:microsoft.com/office/officeart/2005/8/layout/lProcess3"/>
    <dgm:cxn modelId="{E7C4A7B4-11E9-433F-ADCA-FAC20A2478FF}" type="presParOf" srcId="{0CBF9CB1-3A90-4F17-87D1-E8BC65906400}" destId="{3D6A0A21-20AD-4EA9-8A76-79AAF5D1012D}" srcOrd="0" destOrd="0" presId="urn:microsoft.com/office/officeart/2005/8/layout/lProcess3"/>
    <dgm:cxn modelId="{830E1624-B8A5-4187-8B89-0F71FB9FDCA7}" type="presParOf" srcId="{3D6A0A21-20AD-4EA9-8A76-79AAF5D1012D}" destId="{1D872812-3551-43E9-B634-C7981E9FFF14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C069F5-81D4-4989-B131-F473167B5D6F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E4F0125-B8CF-4EB4-930E-C0A56B18EC35}">
      <dgm:prSet/>
      <dgm:spPr/>
      <dgm:t>
        <a:bodyPr/>
        <a:lstStyle/>
        <a:p>
          <a:r>
            <a:rPr lang="en-US" b="1"/>
            <a:t>What is SHAP</a:t>
          </a:r>
          <a:endParaRPr lang="en-US"/>
        </a:p>
      </dgm:t>
    </dgm:pt>
    <dgm:pt modelId="{449FD4EB-7AD2-4A78-83D5-4C00352E8C70}" type="parTrans" cxnId="{8B033B02-C0C1-4010-9276-95AF5F2A032B}">
      <dgm:prSet/>
      <dgm:spPr/>
      <dgm:t>
        <a:bodyPr/>
        <a:lstStyle/>
        <a:p>
          <a:endParaRPr lang="en-US"/>
        </a:p>
      </dgm:t>
    </dgm:pt>
    <dgm:pt modelId="{DEC8B5D1-A148-4ED2-9878-E73AE4F25EB0}" type="sibTrans" cxnId="{8B033B02-C0C1-4010-9276-95AF5F2A032B}">
      <dgm:prSet/>
      <dgm:spPr/>
      <dgm:t>
        <a:bodyPr/>
        <a:lstStyle/>
        <a:p>
          <a:endParaRPr lang="en-US"/>
        </a:p>
      </dgm:t>
    </dgm:pt>
    <dgm:pt modelId="{BED1E0D6-75DF-4558-A236-E11011DDC44E}" type="pres">
      <dgm:prSet presAssocID="{A4C069F5-81D4-4989-B131-F473167B5D6F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0231FDA4-AF7A-4F94-A19C-ADC0B8A0665C}" type="pres">
      <dgm:prSet presAssocID="{EE4F0125-B8CF-4EB4-930E-C0A56B18EC35}" presName="horFlow" presStyleCnt="0"/>
      <dgm:spPr/>
    </dgm:pt>
    <dgm:pt modelId="{940BFE10-B940-40E5-AB67-351B7099E4C4}" type="pres">
      <dgm:prSet presAssocID="{EE4F0125-B8CF-4EB4-930E-C0A56B18EC35}" presName="bigChev" presStyleLbl="node1" presStyleIdx="0" presStyleCnt="1"/>
      <dgm:spPr/>
    </dgm:pt>
  </dgm:ptLst>
  <dgm:cxnLst>
    <dgm:cxn modelId="{8B033B02-C0C1-4010-9276-95AF5F2A032B}" srcId="{A4C069F5-81D4-4989-B131-F473167B5D6F}" destId="{EE4F0125-B8CF-4EB4-930E-C0A56B18EC35}" srcOrd="0" destOrd="0" parTransId="{449FD4EB-7AD2-4A78-83D5-4C00352E8C70}" sibTransId="{DEC8B5D1-A148-4ED2-9878-E73AE4F25EB0}"/>
    <dgm:cxn modelId="{4936ADCE-482F-424D-8BD8-8104A6D9F844}" type="presOf" srcId="{EE4F0125-B8CF-4EB4-930E-C0A56B18EC35}" destId="{940BFE10-B940-40E5-AB67-351B7099E4C4}" srcOrd="0" destOrd="0" presId="urn:microsoft.com/office/officeart/2005/8/layout/lProcess3"/>
    <dgm:cxn modelId="{5D34C6DE-F0F5-4D17-92F0-9CD4413B9377}" type="presOf" srcId="{A4C069F5-81D4-4989-B131-F473167B5D6F}" destId="{BED1E0D6-75DF-4558-A236-E11011DDC44E}" srcOrd="0" destOrd="0" presId="urn:microsoft.com/office/officeart/2005/8/layout/lProcess3"/>
    <dgm:cxn modelId="{EC17DDD1-CC0E-441F-969E-F7B40F66D50C}" type="presParOf" srcId="{BED1E0D6-75DF-4558-A236-E11011DDC44E}" destId="{0231FDA4-AF7A-4F94-A19C-ADC0B8A0665C}" srcOrd="0" destOrd="0" presId="urn:microsoft.com/office/officeart/2005/8/layout/lProcess3"/>
    <dgm:cxn modelId="{9E8B2F4E-2B2A-4FAB-BDFC-A6852BF5F76C}" type="presParOf" srcId="{0231FDA4-AF7A-4F94-A19C-ADC0B8A0665C}" destId="{940BFE10-B940-40E5-AB67-351B7099E4C4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A4BC1D-250A-404A-B2CC-E15F96EAF7A5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B2A41B5-0CC8-4536-84AF-01B5C494BF43}">
      <dgm:prSet/>
      <dgm:spPr/>
      <dgm:t>
        <a:bodyPr/>
        <a:lstStyle/>
        <a:p>
          <a:r>
            <a:rPr lang="en-US" b="1"/>
            <a:t>what SHAP Explains</a:t>
          </a:r>
          <a:endParaRPr lang="en-US"/>
        </a:p>
      </dgm:t>
    </dgm:pt>
    <dgm:pt modelId="{44B3735C-7FDC-42D2-9B92-3FF55D6BF50F}" type="parTrans" cxnId="{8D9AB982-EC29-409C-AAAB-7BE3ADDD5BCA}">
      <dgm:prSet/>
      <dgm:spPr/>
      <dgm:t>
        <a:bodyPr/>
        <a:lstStyle/>
        <a:p>
          <a:endParaRPr lang="en-US"/>
        </a:p>
      </dgm:t>
    </dgm:pt>
    <dgm:pt modelId="{074B7FC7-12DE-4A70-9E6A-B2B56FF8B039}" type="sibTrans" cxnId="{8D9AB982-EC29-409C-AAAB-7BE3ADDD5BCA}">
      <dgm:prSet/>
      <dgm:spPr/>
      <dgm:t>
        <a:bodyPr/>
        <a:lstStyle/>
        <a:p>
          <a:endParaRPr lang="en-US"/>
        </a:p>
      </dgm:t>
    </dgm:pt>
    <dgm:pt modelId="{90F5F70F-9731-40D3-8DA6-D81E13D3120D}" type="pres">
      <dgm:prSet presAssocID="{D1A4BC1D-250A-404A-B2CC-E15F96EAF7A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1668B53-5A0C-408C-A86D-5691D67A5A05}" type="pres">
      <dgm:prSet presAssocID="{DB2A41B5-0CC8-4536-84AF-01B5C494BF43}" presName="horFlow" presStyleCnt="0"/>
      <dgm:spPr/>
    </dgm:pt>
    <dgm:pt modelId="{41943F8A-D38E-4279-AECC-FF6F97249FE5}" type="pres">
      <dgm:prSet presAssocID="{DB2A41B5-0CC8-4536-84AF-01B5C494BF43}" presName="bigChev" presStyleLbl="node1" presStyleIdx="0" presStyleCnt="1"/>
      <dgm:spPr/>
    </dgm:pt>
  </dgm:ptLst>
  <dgm:cxnLst>
    <dgm:cxn modelId="{12D9C908-C4D9-4237-A624-5B6F631CE041}" type="presOf" srcId="{DB2A41B5-0CC8-4536-84AF-01B5C494BF43}" destId="{41943F8A-D38E-4279-AECC-FF6F97249FE5}" srcOrd="0" destOrd="0" presId="urn:microsoft.com/office/officeart/2005/8/layout/lProcess3"/>
    <dgm:cxn modelId="{8D9AB982-EC29-409C-AAAB-7BE3ADDD5BCA}" srcId="{D1A4BC1D-250A-404A-B2CC-E15F96EAF7A5}" destId="{DB2A41B5-0CC8-4536-84AF-01B5C494BF43}" srcOrd="0" destOrd="0" parTransId="{44B3735C-7FDC-42D2-9B92-3FF55D6BF50F}" sibTransId="{074B7FC7-12DE-4A70-9E6A-B2B56FF8B039}"/>
    <dgm:cxn modelId="{420BECD0-5E43-46CB-B815-10EF43A3A1DE}" type="presOf" srcId="{D1A4BC1D-250A-404A-B2CC-E15F96EAF7A5}" destId="{90F5F70F-9731-40D3-8DA6-D81E13D3120D}" srcOrd="0" destOrd="0" presId="urn:microsoft.com/office/officeart/2005/8/layout/lProcess3"/>
    <dgm:cxn modelId="{26FC4EC5-E1A2-446C-A21C-82BD98FD00E3}" type="presParOf" srcId="{90F5F70F-9731-40D3-8DA6-D81E13D3120D}" destId="{61668B53-5A0C-408C-A86D-5691D67A5A05}" srcOrd="0" destOrd="0" presId="urn:microsoft.com/office/officeart/2005/8/layout/lProcess3"/>
    <dgm:cxn modelId="{4B28178C-9B29-4BCC-9A37-A1590B0C4C8E}" type="presParOf" srcId="{61668B53-5A0C-408C-A86D-5691D67A5A05}" destId="{41943F8A-D38E-4279-AECC-FF6F97249FE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70D6B64-D65A-4C13-94C4-33C2ACE324A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F1D37F1-5BA9-49DE-9D06-2FEB03B1CA87}">
      <dgm:prSet/>
      <dgm:spPr/>
      <dgm:t>
        <a:bodyPr/>
        <a:lstStyle/>
        <a:p>
          <a:r>
            <a:rPr lang="en-US" b="1"/>
            <a:t>Benefits of Using SHAP</a:t>
          </a:r>
          <a:endParaRPr lang="en-US"/>
        </a:p>
      </dgm:t>
    </dgm:pt>
    <dgm:pt modelId="{5636D49A-9FC3-4BD1-808B-3C9035CB9525}" type="parTrans" cxnId="{52D8F48A-0505-44BA-8BCB-93CDE548079F}">
      <dgm:prSet/>
      <dgm:spPr/>
      <dgm:t>
        <a:bodyPr/>
        <a:lstStyle/>
        <a:p>
          <a:endParaRPr lang="en-US"/>
        </a:p>
      </dgm:t>
    </dgm:pt>
    <dgm:pt modelId="{3D66C0DB-F4C1-47E6-9329-FB49B362BA7D}" type="sibTrans" cxnId="{52D8F48A-0505-44BA-8BCB-93CDE548079F}">
      <dgm:prSet/>
      <dgm:spPr/>
      <dgm:t>
        <a:bodyPr/>
        <a:lstStyle/>
        <a:p>
          <a:endParaRPr lang="en-US"/>
        </a:p>
      </dgm:t>
    </dgm:pt>
    <dgm:pt modelId="{92BC179F-B32B-4FBC-91EC-079CAF193C11}" type="pres">
      <dgm:prSet presAssocID="{370D6B64-D65A-4C13-94C4-33C2ACE324A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1D1BBB0-5E72-4D51-B8A0-CF4065270AA0}" type="pres">
      <dgm:prSet presAssocID="{6F1D37F1-5BA9-49DE-9D06-2FEB03B1CA87}" presName="horFlow" presStyleCnt="0"/>
      <dgm:spPr/>
    </dgm:pt>
    <dgm:pt modelId="{63BB42B2-8934-4D36-91B7-BEF6E3EBD538}" type="pres">
      <dgm:prSet presAssocID="{6F1D37F1-5BA9-49DE-9D06-2FEB03B1CA87}" presName="bigChev" presStyleLbl="node1" presStyleIdx="0" presStyleCnt="1"/>
      <dgm:spPr/>
    </dgm:pt>
  </dgm:ptLst>
  <dgm:cxnLst>
    <dgm:cxn modelId="{52D8F48A-0505-44BA-8BCB-93CDE548079F}" srcId="{370D6B64-D65A-4C13-94C4-33C2ACE324A7}" destId="{6F1D37F1-5BA9-49DE-9D06-2FEB03B1CA87}" srcOrd="0" destOrd="0" parTransId="{5636D49A-9FC3-4BD1-808B-3C9035CB9525}" sibTransId="{3D66C0DB-F4C1-47E6-9329-FB49B362BA7D}"/>
    <dgm:cxn modelId="{2BC9ADE4-C402-4EE2-905B-F0AC96FB79A3}" type="presOf" srcId="{370D6B64-D65A-4C13-94C4-33C2ACE324A7}" destId="{92BC179F-B32B-4FBC-91EC-079CAF193C11}" srcOrd="0" destOrd="0" presId="urn:microsoft.com/office/officeart/2005/8/layout/lProcess3"/>
    <dgm:cxn modelId="{99335AED-2156-41E6-942A-598529BBDC30}" type="presOf" srcId="{6F1D37F1-5BA9-49DE-9D06-2FEB03B1CA87}" destId="{63BB42B2-8934-4D36-91B7-BEF6E3EBD538}" srcOrd="0" destOrd="0" presId="urn:microsoft.com/office/officeart/2005/8/layout/lProcess3"/>
    <dgm:cxn modelId="{58B40C1B-AFBF-4894-8BB5-DEC6F4B721C9}" type="presParOf" srcId="{92BC179F-B32B-4FBC-91EC-079CAF193C11}" destId="{E1D1BBB0-5E72-4D51-B8A0-CF4065270AA0}" srcOrd="0" destOrd="0" presId="urn:microsoft.com/office/officeart/2005/8/layout/lProcess3"/>
    <dgm:cxn modelId="{7A719623-312C-4443-BD49-E07C4A80A9D3}" type="presParOf" srcId="{E1D1BBB0-5E72-4D51-B8A0-CF4065270AA0}" destId="{63BB42B2-8934-4D36-91B7-BEF6E3EBD538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07157-5654-498F-AFBE-0544C8642C75}">
      <dsp:nvSpPr>
        <dsp:cNvPr id="0" name=""/>
        <dsp:cNvSpPr/>
      </dsp:nvSpPr>
      <dsp:spPr>
        <a:xfrm>
          <a:off x="0" y="417702"/>
          <a:ext cx="2359660" cy="9438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0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Dataset</a:t>
          </a:r>
          <a:endParaRPr lang="en-US" sz="3300" kern="1200"/>
        </a:p>
      </dsp:txBody>
      <dsp:txXfrm>
        <a:off x="471932" y="417702"/>
        <a:ext cx="1415796" cy="943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850093-D986-49F2-8256-12A1EA1103E4}">
      <dsp:nvSpPr>
        <dsp:cNvPr id="0" name=""/>
        <dsp:cNvSpPr/>
      </dsp:nvSpPr>
      <dsp:spPr>
        <a:xfrm>
          <a:off x="0" y="417702"/>
          <a:ext cx="2359660" cy="9438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Preprocessing</a:t>
          </a:r>
          <a:endParaRPr lang="en-US" sz="1800" kern="1200"/>
        </a:p>
      </dsp:txBody>
      <dsp:txXfrm>
        <a:off x="471932" y="417702"/>
        <a:ext cx="1415796" cy="9438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72812-3551-43E9-B634-C7981E9FFF14}">
      <dsp:nvSpPr>
        <dsp:cNvPr id="0" name=""/>
        <dsp:cNvSpPr/>
      </dsp:nvSpPr>
      <dsp:spPr>
        <a:xfrm>
          <a:off x="0" y="289165"/>
          <a:ext cx="2359660" cy="9438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Model Used – </a:t>
          </a:r>
          <a:r>
            <a:rPr lang="en-US" sz="2100" b="1" kern="1200" dirty="0" err="1"/>
            <a:t>XGBoost</a:t>
          </a:r>
          <a:endParaRPr lang="en-US" sz="2100" kern="1200" dirty="0"/>
        </a:p>
      </dsp:txBody>
      <dsp:txXfrm>
        <a:off x="471932" y="289165"/>
        <a:ext cx="1415796" cy="9438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BFE10-B940-40E5-AB67-351B7099E4C4}">
      <dsp:nvSpPr>
        <dsp:cNvPr id="0" name=""/>
        <dsp:cNvSpPr/>
      </dsp:nvSpPr>
      <dsp:spPr>
        <a:xfrm>
          <a:off x="683423" y="346"/>
          <a:ext cx="2080568" cy="8322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What is SHAP</a:t>
          </a:r>
          <a:endParaRPr lang="en-US" sz="2800" kern="1200"/>
        </a:p>
      </dsp:txBody>
      <dsp:txXfrm>
        <a:off x="1099537" y="346"/>
        <a:ext cx="1248341" cy="8322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943F8A-D38E-4279-AECC-FF6F97249FE5}">
      <dsp:nvSpPr>
        <dsp:cNvPr id="0" name=""/>
        <dsp:cNvSpPr/>
      </dsp:nvSpPr>
      <dsp:spPr>
        <a:xfrm>
          <a:off x="493209" y="243"/>
          <a:ext cx="2460996" cy="9843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what SHAP Explains</a:t>
          </a:r>
          <a:endParaRPr lang="en-US" sz="2400" kern="1200"/>
        </a:p>
      </dsp:txBody>
      <dsp:txXfrm>
        <a:off x="985408" y="243"/>
        <a:ext cx="1476598" cy="9843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B42B2-8934-4D36-91B7-BEF6E3EBD538}">
      <dsp:nvSpPr>
        <dsp:cNvPr id="0" name=""/>
        <dsp:cNvSpPr/>
      </dsp:nvSpPr>
      <dsp:spPr>
        <a:xfrm>
          <a:off x="478059" y="274"/>
          <a:ext cx="2491295" cy="9965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Benefits of Using SHAP</a:t>
          </a:r>
          <a:endParaRPr lang="en-US" sz="2400" kern="1200"/>
        </a:p>
      </dsp:txBody>
      <dsp:txXfrm>
        <a:off x="976318" y="274"/>
        <a:ext cx="1494777" cy="996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2582" y="1077887"/>
            <a:ext cx="9782174" cy="82295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950018"/>
            <a:ext cx="2789258" cy="394334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1871" y="3352799"/>
            <a:ext cx="4477511" cy="3581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69000"/>
            <a:lum/>
          </a:blip>
          <a:srcRect/>
          <a:tile tx="0" ty="0" sx="100000" sy="100000" flip="x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99556" y="3928304"/>
            <a:ext cx="9029065" cy="2368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00895" y="4727250"/>
            <a:ext cx="12933044" cy="4121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24.pn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image" Target="../media/image25.png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diagramLayout" Target="../diagrams/layout6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E3ACDE3-7983-CED2-22C3-75CE0742A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:a16="http://schemas.microsoft.com/office/drawing/2014/main" id="{EFE23285-566C-AE8A-3784-680E10E1A6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0201" y="2462686"/>
            <a:ext cx="15011400" cy="4444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600" dirty="0">
                <a:solidFill>
                  <a:schemeClr val="tx1"/>
                </a:solidFill>
              </a:rPr>
              <a:t>AI – POWERED LOAN ELIGIBILITY AND ADVISORY PROJECT</a:t>
            </a:r>
            <a:endParaRPr sz="9600" dirty="0">
              <a:solidFill>
                <a:schemeClr val="tx1"/>
              </a:solidFill>
            </a:endParaRPr>
          </a:p>
        </p:txBody>
      </p:sp>
      <p:pic>
        <p:nvPicPr>
          <p:cNvPr id="9" name="object 9">
            <a:extLst>
              <a:ext uri="{FF2B5EF4-FFF2-40B4-BE49-F238E27FC236}">
                <a16:creationId xmlns:a16="http://schemas.microsoft.com/office/drawing/2014/main" id="{EB0FA923-E6C9-9915-6B1C-37D18C3FA66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100"/>
            <a:ext cx="2942883" cy="3829049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29C24A26-EEB5-F1B0-F74A-4AA5A573642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44433" y="5683896"/>
            <a:ext cx="2943565" cy="382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21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48601" y="522153"/>
            <a:ext cx="14429599" cy="1091902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 marR="5080">
              <a:lnSpc>
                <a:spcPts val="7130"/>
              </a:lnSpc>
              <a:spcBef>
                <a:spcPts val="985"/>
              </a:spcBef>
            </a:pPr>
            <a:r>
              <a:rPr sz="9600" spc="-745" dirty="0">
                <a:solidFill>
                  <a:schemeClr val="tx1"/>
                </a:solidFill>
              </a:rPr>
              <a:t>PDF</a:t>
            </a:r>
            <a:r>
              <a:rPr sz="9600" spc="-440" dirty="0">
                <a:solidFill>
                  <a:schemeClr val="tx1"/>
                </a:solidFill>
              </a:rPr>
              <a:t> </a:t>
            </a:r>
            <a:r>
              <a:rPr sz="9600" spc="-894" dirty="0">
                <a:solidFill>
                  <a:schemeClr val="tx1"/>
                </a:solidFill>
              </a:rPr>
              <a:t>REPORT</a:t>
            </a:r>
            <a:r>
              <a:rPr lang="en-US" sz="9600" spc="-894" dirty="0">
                <a:solidFill>
                  <a:schemeClr val="tx1"/>
                </a:solidFill>
              </a:rPr>
              <a:t> </a:t>
            </a:r>
            <a:r>
              <a:rPr sz="9600" spc="-919" dirty="0">
                <a:solidFill>
                  <a:schemeClr val="tx1"/>
                </a:solidFill>
              </a:rPr>
              <a:t>GENERATION</a:t>
            </a:r>
            <a:endParaRPr sz="96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4591" y="2619433"/>
            <a:ext cx="4635209" cy="4274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390"/>
              </a:spcBef>
            </a:pPr>
            <a:r>
              <a:rPr sz="4000" b="1" spc="40" dirty="0">
                <a:solidFill>
                  <a:schemeClr val="tx1"/>
                </a:solidFill>
                <a:latin typeface="Trebuchet MS"/>
                <a:cs typeface="Trebuchet MS"/>
              </a:rPr>
              <a:t>Applicant Details</a:t>
            </a:r>
            <a:endParaRPr sz="4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6916" y="3695700"/>
            <a:ext cx="6664325" cy="44564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sz="3600" spc="6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36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160" dirty="0">
                <a:solidFill>
                  <a:schemeClr val="tx1"/>
                </a:solidFill>
                <a:latin typeface="Trebuchet MS"/>
                <a:cs typeface="Trebuchet MS"/>
              </a:rPr>
              <a:t>PDF</a:t>
            </a:r>
            <a:r>
              <a:rPr sz="36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report</a:t>
            </a:r>
            <a:r>
              <a:rPr sz="36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50" dirty="0">
                <a:solidFill>
                  <a:schemeClr val="tx1"/>
                </a:solidFill>
                <a:latin typeface="Trebuchet MS"/>
                <a:cs typeface="Trebuchet MS"/>
              </a:rPr>
              <a:t>includes</a:t>
            </a:r>
            <a:r>
              <a:rPr sz="36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55" dirty="0">
                <a:solidFill>
                  <a:schemeClr val="tx1"/>
                </a:solidFill>
                <a:latin typeface="Trebuchet MS"/>
                <a:cs typeface="Trebuchet MS"/>
              </a:rPr>
              <a:t>complete</a:t>
            </a:r>
            <a:r>
              <a:rPr sz="36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-10" dirty="0">
                <a:solidFill>
                  <a:schemeClr val="tx1"/>
                </a:solidFill>
                <a:latin typeface="Trebuchet MS"/>
                <a:cs typeface="Trebuchet MS"/>
              </a:rPr>
              <a:t>applicant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information</a:t>
            </a:r>
            <a:r>
              <a:rPr sz="360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105" dirty="0">
                <a:solidFill>
                  <a:schemeClr val="tx1"/>
                </a:solidFill>
                <a:latin typeface="Trebuchet MS"/>
                <a:cs typeface="Trebuchet MS"/>
              </a:rPr>
              <a:t>such</a:t>
            </a:r>
            <a:r>
              <a:rPr sz="360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95" dirty="0">
                <a:solidFill>
                  <a:schemeClr val="tx1"/>
                </a:solidFill>
                <a:latin typeface="Trebuchet MS"/>
                <a:cs typeface="Trebuchet MS"/>
              </a:rPr>
              <a:t>as</a:t>
            </a:r>
            <a:r>
              <a:rPr sz="360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income,</a:t>
            </a:r>
            <a:r>
              <a:rPr sz="360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loan</a:t>
            </a:r>
            <a:r>
              <a:rPr sz="360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-10" dirty="0">
                <a:solidFill>
                  <a:schemeClr val="tx1"/>
                </a:solidFill>
                <a:latin typeface="Trebuchet MS"/>
                <a:cs typeface="Trebuchet MS"/>
              </a:rPr>
              <a:t>amount,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dependents,</a:t>
            </a:r>
            <a:r>
              <a:rPr sz="3600" spc="-4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7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3600" spc="-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credit</a:t>
            </a:r>
            <a:r>
              <a:rPr sz="3600" spc="-40" dirty="0">
                <a:solidFill>
                  <a:schemeClr val="tx1"/>
                </a:solidFill>
                <a:latin typeface="Trebuchet MS"/>
                <a:cs typeface="Trebuchet MS"/>
              </a:rPr>
              <a:t> history.</a:t>
            </a:r>
            <a:r>
              <a:rPr sz="3600" spc="-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This</a:t>
            </a:r>
            <a:r>
              <a:rPr sz="3600" spc="-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75" dirty="0">
                <a:solidFill>
                  <a:schemeClr val="tx1"/>
                </a:solidFill>
                <a:latin typeface="Trebuchet MS"/>
                <a:cs typeface="Trebuchet MS"/>
              </a:rPr>
              <a:t>ensures</a:t>
            </a:r>
            <a:r>
              <a:rPr sz="3600" spc="-4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-10" dirty="0">
                <a:solidFill>
                  <a:schemeClr val="tx1"/>
                </a:solidFill>
                <a:latin typeface="Trebuchet MS"/>
                <a:cs typeface="Trebuchet MS"/>
              </a:rPr>
              <a:t>all</a:t>
            </a:r>
            <a:r>
              <a:rPr sz="3600" spc="-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-10" dirty="0">
                <a:solidFill>
                  <a:schemeClr val="tx1"/>
                </a:solidFill>
                <a:latin typeface="Trebuchet MS"/>
                <a:cs typeface="Trebuchet MS"/>
              </a:rPr>
              <a:t>input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360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110" dirty="0">
                <a:solidFill>
                  <a:schemeClr val="tx1"/>
                </a:solidFill>
                <a:latin typeface="Trebuchet MS"/>
                <a:cs typeface="Trebuchet MS"/>
              </a:rPr>
              <a:t>used</a:t>
            </a:r>
            <a:r>
              <a:rPr sz="360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-10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360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prediction</a:t>
            </a:r>
            <a:r>
              <a:rPr sz="360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is</a:t>
            </a:r>
            <a:r>
              <a:rPr sz="360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clearly</a:t>
            </a:r>
            <a:r>
              <a:rPr sz="360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-10" dirty="0">
                <a:solidFill>
                  <a:schemeClr val="tx1"/>
                </a:solidFill>
                <a:latin typeface="Trebuchet MS"/>
                <a:cs typeface="Trebuchet MS"/>
              </a:rPr>
              <a:t>documented.</a:t>
            </a:r>
            <a:endParaRPr sz="36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37850" y="2586776"/>
            <a:ext cx="3094626" cy="773673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390"/>
              </a:spcBef>
            </a:pPr>
            <a:r>
              <a:rPr sz="4000" b="1" spc="-10" dirty="0">
                <a:solidFill>
                  <a:schemeClr val="tx1"/>
                </a:solidFill>
                <a:latin typeface="Trebuchet MS"/>
                <a:cs typeface="Trebuchet MS"/>
              </a:rPr>
              <a:t>Prediction </a:t>
            </a:r>
            <a:r>
              <a:rPr sz="4000" b="1" spc="50" dirty="0">
                <a:solidFill>
                  <a:schemeClr val="tx1"/>
                </a:solidFill>
                <a:latin typeface="Trebuchet MS"/>
                <a:cs typeface="Trebuchet MS"/>
              </a:rPr>
              <a:t>Result</a:t>
            </a:r>
            <a:endParaRPr sz="4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8242" y="3924300"/>
            <a:ext cx="6303645" cy="44564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sz="3600" spc="6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360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report</a:t>
            </a:r>
            <a:r>
              <a:rPr sz="360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55" dirty="0">
                <a:solidFill>
                  <a:schemeClr val="tx1"/>
                </a:solidFill>
                <a:latin typeface="Trebuchet MS"/>
                <a:cs typeface="Trebuchet MS"/>
              </a:rPr>
              <a:t>displays</a:t>
            </a:r>
            <a:r>
              <a:rPr sz="360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360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loan</a:t>
            </a:r>
            <a:r>
              <a:rPr sz="360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-35" dirty="0">
                <a:solidFill>
                  <a:schemeClr val="tx1"/>
                </a:solidFill>
                <a:latin typeface="Trebuchet MS"/>
                <a:cs typeface="Trebuchet MS"/>
              </a:rPr>
              <a:t>eligibility</a:t>
            </a:r>
            <a:r>
              <a:rPr sz="360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75" dirty="0">
                <a:solidFill>
                  <a:schemeClr val="tx1"/>
                </a:solidFill>
                <a:latin typeface="Trebuchet MS"/>
                <a:cs typeface="Trebuchet MS"/>
              </a:rPr>
              <a:t>outcome</a:t>
            </a:r>
            <a:r>
              <a:rPr sz="360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70" dirty="0">
                <a:solidFill>
                  <a:schemeClr val="tx1"/>
                </a:solidFill>
                <a:latin typeface="Trebuchet MS"/>
                <a:cs typeface="Trebuchet MS"/>
              </a:rPr>
              <a:t>as </a:t>
            </a:r>
            <a:r>
              <a:rPr sz="3600" spc="90" dirty="0">
                <a:solidFill>
                  <a:schemeClr val="tx1"/>
                </a:solidFill>
                <a:latin typeface="Trebuchet MS"/>
                <a:cs typeface="Trebuchet MS"/>
              </a:rPr>
              <a:t>Approved</a:t>
            </a:r>
            <a:r>
              <a:rPr sz="3600" spc="-6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or</a:t>
            </a:r>
            <a:r>
              <a:rPr sz="360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Rejected</a:t>
            </a:r>
            <a:r>
              <a:rPr sz="360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80" dirty="0">
                <a:solidFill>
                  <a:schemeClr val="tx1"/>
                </a:solidFill>
                <a:latin typeface="Trebuchet MS"/>
                <a:cs typeface="Trebuchet MS"/>
              </a:rPr>
              <a:t>along</a:t>
            </a:r>
            <a:r>
              <a:rPr sz="360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-10" dirty="0">
                <a:solidFill>
                  <a:schemeClr val="tx1"/>
                </a:solidFill>
                <a:latin typeface="Trebuchet MS"/>
                <a:cs typeface="Trebuchet MS"/>
              </a:rPr>
              <a:t>with</a:t>
            </a:r>
            <a:r>
              <a:rPr sz="360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-10" dirty="0">
                <a:solidFill>
                  <a:schemeClr val="tx1"/>
                </a:solidFill>
                <a:latin typeface="Trebuchet MS"/>
                <a:cs typeface="Trebuchet MS"/>
              </a:rPr>
              <a:t>prediction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confidence.</a:t>
            </a:r>
            <a:r>
              <a:rPr sz="360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-114" dirty="0">
                <a:solidFill>
                  <a:schemeClr val="tx1"/>
                </a:solidFill>
                <a:latin typeface="Trebuchet MS"/>
                <a:cs typeface="Trebuchet MS"/>
              </a:rPr>
              <a:t>It</a:t>
            </a:r>
            <a:r>
              <a:rPr sz="360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55" dirty="0">
                <a:solidFill>
                  <a:schemeClr val="tx1"/>
                </a:solidFill>
                <a:latin typeface="Trebuchet MS"/>
                <a:cs typeface="Trebuchet MS"/>
              </a:rPr>
              <a:t>provides</a:t>
            </a:r>
            <a:r>
              <a:rPr sz="360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360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clear</a:t>
            </a:r>
            <a:r>
              <a:rPr sz="360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90" dirty="0">
                <a:solidFill>
                  <a:schemeClr val="tx1"/>
                </a:solidFill>
                <a:latin typeface="Trebuchet MS"/>
                <a:cs typeface="Trebuchet MS"/>
              </a:rPr>
              <a:t>summary</a:t>
            </a:r>
            <a:r>
              <a:rPr sz="360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360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-25" dirty="0">
                <a:solidFill>
                  <a:schemeClr val="tx1"/>
                </a:solidFill>
                <a:latin typeface="Trebuchet MS"/>
                <a:cs typeface="Trebuchet MS"/>
              </a:rPr>
              <a:t>the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model’s</a:t>
            </a:r>
            <a:r>
              <a:rPr sz="3600" spc="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decision</a:t>
            </a:r>
            <a:r>
              <a:rPr sz="3600" spc="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-10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3600" spc="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3600" spc="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-10" dirty="0">
                <a:solidFill>
                  <a:schemeClr val="tx1"/>
                </a:solidFill>
                <a:latin typeface="Trebuchet MS"/>
                <a:cs typeface="Trebuchet MS"/>
              </a:rPr>
              <a:t>applicant.</a:t>
            </a:r>
            <a:endParaRPr sz="36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455421" y="2183420"/>
            <a:ext cx="3664337" cy="1119922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390"/>
              </a:spcBef>
            </a:pPr>
            <a:r>
              <a:rPr sz="4000" b="1" spc="-10" dirty="0">
                <a:solidFill>
                  <a:schemeClr val="tx1"/>
                </a:solidFill>
                <a:latin typeface="Trebuchet MS"/>
                <a:cs typeface="Trebuchet MS"/>
              </a:rPr>
              <a:t>Feature Contribution Explanation</a:t>
            </a:r>
            <a:endParaRPr sz="4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868400" y="3706654"/>
            <a:ext cx="4430486" cy="638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sz="3600" spc="165" dirty="0">
                <a:solidFill>
                  <a:schemeClr val="tx1"/>
                </a:solidFill>
                <a:latin typeface="Trebuchet MS"/>
                <a:cs typeface="Trebuchet MS"/>
              </a:rPr>
              <a:t>SHAP-</a:t>
            </a:r>
            <a:r>
              <a:rPr sz="3600" spc="100" dirty="0">
                <a:solidFill>
                  <a:schemeClr val="tx1"/>
                </a:solidFill>
                <a:latin typeface="Trebuchet MS"/>
                <a:cs typeface="Trebuchet MS"/>
              </a:rPr>
              <a:t>based</a:t>
            </a:r>
            <a:r>
              <a:rPr sz="3600" spc="-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explanations</a:t>
            </a:r>
            <a:r>
              <a:rPr sz="3600" spc="-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are</a:t>
            </a:r>
            <a:r>
              <a:rPr sz="3600" spc="-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45" dirty="0">
                <a:solidFill>
                  <a:schemeClr val="tx1"/>
                </a:solidFill>
                <a:latin typeface="Trebuchet MS"/>
                <a:cs typeface="Trebuchet MS"/>
              </a:rPr>
              <a:t>included</a:t>
            </a:r>
            <a:r>
              <a:rPr sz="3600" spc="-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3600" spc="-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120" dirty="0">
                <a:solidFill>
                  <a:schemeClr val="tx1"/>
                </a:solidFill>
                <a:latin typeface="Trebuchet MS"/>
                <a:cs typeface="Trebuchet MS"/>
              </a:rPr>
              <a:t>show</a:t>
            </a:r>
            <a:r>
              <a:rPr sz="3600" spc="-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85" dirty="0">
                <a:solidFill>
                  <a:schemeClr val="tx1"/>
                </a:solidFill>
                <a:latin typeface="Trebuchet MS"/>
                <a:cs typeface="Trebuchet MS"/>
              </a:rPr>
              <a:t>how </a:t>
            </a:r>
            <a:r>
              <a:rPr sz="3600" spc="70" dirty="0">
                <a:solidFill>
                  <a:schemeClr val="tx1"/>
                </a:solidFill>
                <a:latin typeface="Trebuchet MS"/>
                <a:cs typeface="Trebuchet MS"/>
              </a:rPr>
              <a:t>each</a:t>
            </a:r>
            <a:r>
              <a:rPr sz="3600" spc="-5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feature</a:t>
            </a:r>
            <a:r>
              <a:rPr sz="3600" spc="-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influenced</a:t>
            </a:r>
            <a:r>
              <a:rPr sz="3600" spc="-5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3600" spc="-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decision.</a:t>
            </a:r>
            <a:r>
              <a:rPr sz="3600" spc="-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This</a:t>
            </a:r>
            <a:r>
              <a:rPr sz="3600" spc="-5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70" dirty="0">
                <a:solidFill>
                  <a:schemeClr val="tx1"/>
                </a:solidFill>
                <a:latin typeface="Trebuchet MS"/>
                <a:cs typeface="Trebuchet MS"/>
              </a:rPr>
              <a:t>helps</a:t>
            </a:r>
            <a:r>
              <a:rPr sz="3600" spc="-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65" dirty="0">
                <a:solidFill>
                  <a:schemeClr val="tx1"/>
                </a:solidFill>
                <a:latin typeface="Trebuchet MS"/>
                <a:cs typeface="Trebuchet MS"/>
              </a:rPr>
              <a:t>users </a:t>
            </a:r>
            <a:r>
              <a:rPr sz="3600" spc="50" dirty="0">
                <a:solidFill>
                  <a:schemeClr val="tx1"/>
                </a:solidFill>
                <a:latin typeface="Trebuchet MS"/>
                <a:cs typeface="Trebuchet MS"/>
              </a:rPr>
              <a:t>understand</a:t>
            </a:r>
            <a:r>
              <a:rPr sz="360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70" dirty="0">
                <a:solidFill>
                  <a:schemeClr val="tx1"/>
                </a:solidFill>
                <a:latin typeface="Trebuchet MS"/>
                <a:cs typeface="Trebuchet MS"/>
              </a:rPr>
              <a:t>key</a:t>
            </a:r>
            <a:r>
              <a:rPr sz="3600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risk</a:t>
            </a:r>
            <a:r>
              <a:rPr sz="360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factors</a:t>
            </a:r>
            <a:r>
              <a:rPr sz="3600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affecting</a:t>
            </a:r>
            <a:r>
              <a:rPr sz="3600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-50" dirty="0">
                <a:solidFill>
                  <a:schemeClr val="tx1"/>
                </a:solidFill>
                <a:latin typeface="Trebuchet MS"/>
                <a:cs typeface="Trebuchet MS"/>
              </a:rPr>
              <a:t>their</a:t>
            </a:r>
            <a:r>
              <a:rPr sz="360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-20" dirty="0">
                <a:solidFill>
                  <a:schemeClr val="tx1"/>
                </a:solidFill>
                <a:latin typeface="Trebuchet MS"/>
                <a:cs typeface="Trebuchet MS"/>
              </a:rPr>
              <a:t>loan </a:t>
            </a:r>
            <a:r>
              <a:rPr sz="3600" spc="-10" dirty="0">
                <a:solidFill>
                  <a:schemeClr val="tx1"/>
                </a:solidFill>
                <a:latin typeface="Trebuchet MS"/>
                <a:cs typeface="Trebuchet MS"/>
              </a:rPr>
              <a:t>eligibility.</a:t>
            </a:r>
            <a:endParaRPr sz="36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2586770"/>
            <a:ext cx="7449184" cy="6703695"/>
            <a:chOff x="1028700" y="2586770"/>
            <a:chExt cx="7449184" cy="6703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5835" y="5070331"/>
              <a:ext cx="4551799" cy="421997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2586770"/>
              <a:ext cx="7219949" cy="578167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8939783" y="2453639"/>
            <a:ext cx="9348470" cy="2447925"/>
            <a:chOff x="8939783" y="2453639"/>
            <a:chExt cx="9348470" cy="244792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6483" y="3647817"/>
              <a:ext cx="9341517" cy="1073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9783" y="2453639"/>
              <a:ext cx="5943599" cy="244754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31300" y="2578832"/>
            <a:ext cx="5541645" cy="2233304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 marR="5080">
              <a:lnSpc>
                <a:spcPts val="8180"/>
              </a:lnSpc>
              <a:spcBef>
                <a:spcPts val="1015"/>
              </a:spcBef>
            </a:pPr>
            <a:r>
              <a:rPr sz="7500" spc="-1125" dirty="0">
                <a:solidFill>
                  <a:schemeClr val="tx1"/>
                </a:solidFill>
              </a:rPr>
              <a:t>FUTURE </a:t>
            </a:r>
            <a:r>
              <a:rPr sz="7500" spc="-860" dirty="0">
                <a:solidFill>
                  <a:schemeClr val="tx1"/>
                </a:solidFill>
              </a:rPr>
              <a:t>ENHANCEMENTS</a:t>
            </a:r>
            <a:endParaRPr sz="7500">
              <a:solidFill>
                <a:schemeClr val="tx1"/>
              </a:solidFill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05089" y="5281504"/>
            <a:ext cx="93246" cy="9324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05089" y="5691789"/>
            <a:ext cx="93246" cy="9324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05089" y="6102073"/>
            <a:ext cx="93246" cy="9324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05089" y="6512358"/>
            <a:ext cx="93246" cy="9324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05089" y="6922643"/>
            <a:ext cx="93246" cy="9324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05089" y="7332927"/>
            <a:ext cx="93246" cy="9324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638472" y="5048743"/>
            <a:ext cx="4318000" cy="2487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95"/>
              </a:spcBef>
            </a:pPr>
            <a:r>
              <a:rPr sz="2350" spc="75" dirty="0">
                <a:solidFill>
                  <a:schemeClr val="tx1"/>
                </a:solidFill>
                <a:latin typeface="Trebuchet MS"/>
                <a:cs typeface="Trebuchet MS"/>
              </a:rPr>
              <a:t>Support</a:t>
            </a:r>
            <a:r>
              <a:rPr sz="235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235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multiple</a:t>
            </a:r>
            <a:r>
              <a:rPr sz="235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loan</a:t>
            </a:r>
            <a:r>
              <a:rPr sz="235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40" dirty="0">
                <a:solidFill>
                  <a:schemeClr val="tx1"/>
                </a:solidFill>
                <a:latin typeface="Trebuchet MS"/>
                <a:cs typeface="Trebuchet MS"/>
              </a:rPr>
              <a:t>types </a:t>
            </a:r>
            <a:r>
              <a:rPr sz="2350" spc="70" dirty="0">
                <a:solidFill>
                  <a:schemeClr val="tx1"/>
                </a:solidFill>
                <a:latin typeface="Trebuchet MS"/>
                <a:cs typeface="Trebuchet MS"/>
              </a:rPr>
              <a:t>Real-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time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70" dirty="0">
                <a:solidFill>
                  <a:schemeClr val="tx1"/>
                </a:solidFill>
                <a:latin typeface="Trebuchet MS"/>
                <a:cs typeface="Trebuchet MS"/>
              </a:rPr>
              <a:t>bank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chemeClr val="tx1"/>
                </a:solidFill>
                <a:latin typeface="Trebuchet MS"/>
                <a:cs typeface="Trebuchet MS"/>
              </a:rPr>
              <a:t>API</a:t>
            </a:r>
            <a:r>
              <a:rPr sz="235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chemeClr val="tx1"/>
                </a:solidFill>
                <a:latin typeface="Trebuchet MS"/>
                <a:cs typeface="Trebuchet MS"/>
              </a:rPr>
              <a:t>integration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Advanced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04" dirty="0">
                <a:solidFill>
                  <a:schemeClr val="tx1"/>
                </a:solidFill>
                <a:latin typeface="Trebuchet MS"/>
                <a:cs typeface="Trebuchet MS"/>
              </a:rPr>
              <a:t>NLP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chemeClr val="tx1"/>
                </a:solidFill>
                <a:latin typeface="Trebuchet MS"/>
                <a:cs typeface="Trebuchet MS"/>
              </a:rPr>
              <a:t>chatbot</a:t>
            </a:r>
            <a:endParaRPr sz="235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 marR="370205">
              <a:lnSpc>
                <a:spcPts val="3229"/>
              </a:lnSpc>
              <a:spcBef>
                <a:spcPts val="105"/>
              </a:spcBef>
            </a:pPr>
            <a:r>
              <a:rPr sz="2350" spc="80" dirty="0">
                <a:solidFill>
                  <a:schemeClr val="tx1"/>
                </a:solidFill>
                <a:latin typeface="Trebuchet MS"/>
                <a:cs typeface="Trebuchet MS"/>
              </a:rPr>
              <a:t>Mobile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chemeClr val="tx1"/>
                </a:solidFill>
                <a:latin typeface="Trebuchet MS"/>
                <a:cs typeface="Trebuchet MS"/>
              </a:rPr>
              <a:t>application </a:t>
            </a:r>
            <a:r>
              <a:rPr sz="2350" spc="65" dirty="0">
                <a:solidFill>
                  <a:schemeClr val="tx1"/>
                </a:solidFill>
                <a:latin typeface="Trebuchet MS"/>
                <a:cs typeface="Trebuchet MS"/>
              </a:rPr>
              <a:t>Continuous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00" dirty="0">
                <a:solidFill>
                  <a:schemeClr val="tx1"/>
                </a:solidFill>
                <a:latin typeface="Trebuchet MS"/>
                <a:cs typeface="Trebuchet MS"/>
              </a:rPr>
              <a:t>model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chemeClr val="tx1"/>
                </a:solidFill>
                <a:latin typeface="Trebuchet MS"/>
                <a:cs typeface="Trebuchet MS"/>
              </a:rPr>
              <a:t>retraining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Credit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risk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70" dirty="0">
                <a:solidFill>
                  <a:schemeClr val="tx1"/>
                </a:solidFill>
                <a:latin typeface="Trebuchet MS"/>
                <a:cs typeface="Trebuchet MS"/>
              </a:rPr>
              <a:t>scoring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chemeClr val="tx1"/>
                </a:solidFill>
                <a:latin typeface="Trebuchet MS"/>
                <a:cs typeface="Trebuchet MS"/>
              </a:rPr>
              <a:t>system</a:t>
            </a:r>
            <a:endParaRPr sz="235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F180CC-4E9B-1A5B-63DD-979A7E7C001D}"/>
              </a:ext>
            </a:extLst>
          </p:cNvPr>
          <p:cNvSpPr txBox="1"/>
          <p:nvPr/>
        </p:nvSpPr>
        <p:spPr>
          <a:xfrm>
            <a:off x="381000" y="2781300"/>
            <a:ext cx="16992600" cy="5682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95"/>
              </a:spcBef>
            </a:pPr>
            <a:r>
              <a:rPr lang="en-US" sz="4800" b="1" spc="90" dirty="0">
                <a:solidFill>
                  <a:schemeClr val="tx1"/>
                </a:solidFill>
              </a:rPr>
              <a:t>Successfully</a:t>
            </a:r>
            <a:r>
              <a:rPr lang="en-US" sz="4800" b="1" spc="-110" dirty="0">
                <a:solidFill>
                  <a:schemeClr val="tx1"/>
                </a:solidFill>
              </a:rPr>
              <a:t> </a:t>
            </a:r>
            <a:r>
              <a:rPr lang="en-US" sz="4800" b="1" spc="-25" dirty="0">
                <a:solidFill>
                  <a:schemeClr val="tx1"/>
                </a:solidFill>
              </a:rPr>
              <a:t>built</a:t>
            </a:r>
            <a:r>
              <a:rPr lang="en-US" sz="4800" b="1" spc="-105" dirty="0">
                <a:solidFill>
                  <a:schemeClr val="tx1"/>
                </a:solidFill>
              </a:rPr>
              <a:t> </a:t>
            </a:r>
            <a:r>
              <a:rPr lang="en-US" sz="4800" b="1" spc="55" dirty="0">
                <a:solidFill>
                  <a:schemeClr val="tx1"/>
                </a:solidFill>
              </a:rPr>
              <a:t>an</a:t>
            </a:r>
            <a:r>
              <a:rPr lang="en-US" sz="4800" b="1" spc="-110" dirty="0">
                <a:solidFill>
                  <a:schemeClr val="tx1"/>
                </a:solidFill>
              </a:rPr>
              <a:t> </a:t>
            </a:r>
            <a:r>
              <a:rPr lang="en-US" sz="4800" b="1" spc="80" dirty="0">
                <a:solidFill>
                  <a:schemeClr val="tx1"/>
                </a:solidFill>
              </a:rPr>
              <a:t>AI-</a:t>
            </a:r>
            <a:r>
              <a:rPr lang="en-US" sz="4800" b="1" spc="114" dirty="0">
                <a:solidFill>
                  <a:schemeClr val="tx1"/>
                </a:solidFill>
              </a:rPr>
              <a:t>based</a:t>
            </a:r>
            <a:r>
              <a:rPr lang="en-US" sz="4800" b="1" spc="-105" dirty="0">
                <a:solidFill>
                  <a:schemeClr val="tx1"/>
                </a:solidFill>
              </a:rPr>
              <a:t> </a:t>
            </a:r>
            <a:r>
              <a:rPr lang="en-US" sz="4800" b="1" spc="100" dirty="0">
                <a:solidFill>
                  <a:schemeClr val="tx1"/>
                </a:solidFill>
              </a:rPr>
              <a:t>Loan</a:t>
            </a:r>
            <a:r>
              <a:rPr lang="en-US" sz="4800" b="1" spc="-110" dirty="0">
                <a:solidFill>
                  <a:schemeClr val="tx1"/>
                </a:solidFill>
              </a:rPr>
              <a:t> </a:t>
            </a:r>
            <a:r>
              <a:rPr lang="en-US" sz="4800" b="1" spc="-10" dirty="0">
                <a:solidFill>
                  <a:schemeClr val="tx1"/>
                </a:solidFill>
              </a:rPr>
              <a:t>Eligibility </a:t>
            </a:r>
            <a:r>
              <a:rPr lang="en-US" sz="4800" b="1" spc="55" dirty="0">
                <a:solidFill>
                  <a:schemeClr val="tx1"/>
                </a:solidFill>
              </a:rPr>
              <a:t>Advisor</a:t>
            </a:r>
          </a:p>
          <a:p>
            <a:pPr marL="12700" marR="5080">
              <a:lnSpc>
                <a:spcPct val="114599"/>
              </a:lnSpc>
              <a:spcBef>
                <a:spcPts val="95"/>
              </a:spcBef>
            </a:pPr>
            <a:endParaRPr lang="en-US" sz="4800" b="1" spc="55" dirty="0">
              <a:solidFill>
                <a:schemeClr val="tx1"/>
              </a:solidFill>
            </a:endParaRPr>
          </a:p>
          <a:p>
            <a:pPr marL="12700" marR="5080">
              <a:lnSpc>
                <a:spcPct val="114599"/>
              </a:lnSpc>
              <a:spcBef>
                <a:spcPts val="95"/>
              </a:spcBef>
            </a:pPr>
            <a:endParaRPr lang="en-US" sz="4800" b="1" spc="55" dirty="0">
              <a:solidFill>
                <a:schemeClr val="tx1"/>
              </a:solidFill>
            </a:endParaRPr>
          </a:p>
          <a:p>
            <a:pPr marL="12700" marR="5080">
              <a:lnSpc>
                <a:spcPct val="114599"/>
              </a:lnSpc>
              <a:spcBef>
                <a:spcPts val="95"/>
              </a:spcBef>
            </a:pPr>
            <a:endParaRPr lang="en-US" sz="4800" b="1" dirty="0">
              <a:solidFill>
                <a:schemeClr val="tx1"/>
              </a:solidFill>
            </a:endParaRPr>
          </a:p>
          <a:p>
            <a:pPr marL="12700" marR="270510">
              <a:lnSpc>
                <a:spcPts val="3229"/>
              </a:lnSpc>
              <a:spcBef>
                <a:spcPts val="105"/>
              </a:spcBef>
            </a:pPr>
            <a:r>
              <a:rPr lang="en-US" sz="4800" b="1" dirty="0">
                <a:solidFill>
                  <a:schemeClr val="tx1"/>
                </a:solidFill>
              </a:rPr>
              <a:t>Accurate,</a:t>
            </a:r>
            <a:r>
              <a:rPr lang="en-US" sz="4800" b="1" spc="-10" dirty="0">
                <a:solidFill>
                  <a:schemeClr val="tx1"/>
                </a:solidFill>
              </a:rPr>
              <a:t> </a:t>
            </a:r>
            <a:r>
              <a:rPr lang="en-US" sz="4800" b="1" spc="-80" dirty="0">
                <a:solidFill>
                  <a:schemeClr val="tx1"/>
                </a:solidFill>
              </a:rPr>
              <a:t>fast,</a:t>
            </a:r>
            <a:r>
              <a:rPr lang="en-US" sz="4800" b="1" spc="-5" dirty="0">
                <a:solidFill>
                  <a:schemeClr val="tx1"/>
                </a:solidFill>
              </a:rPr>
              <a:t> </a:t>
            </a:r>
            <a:r>
              <a:rPr lang="en-US" sz="4800" b="1" spc="85" dirty="0">
                <a:solidFill>
                  <a:schemeClr val="tx1"/>
                </a:solidFill>
              </a:rPr>
              <a:t>and</a:t>
            </a:r>
            <a:r>
              <a:rPr lang="en-US" sz="4800" b="1" spc="-5" dirty="0">
                <a:solidFill>
                  <a:schemeClr val="tx1"/>
                </a:solidFill>
              </a:rPr>
              <a:t> </a:t>
            </a:r>
            <a:r>
              <a:rPr lang="en-US" sz="5400" b="1" dirty="0">
                <a:solidFill>
                  <a:schemeClr val="tx1"/>
                </a:solidFill>
              </a:rPr>
              <a:t>explainable</a:t>
            </a:r>
            <a:r>
              <a:rPr lang="en-US" sz="4800" b="1" spc="-5" dirty="0">
                <a:solidFill>
                  <a:schemeClr val="tx1"/>
                </a:solidFill>
              </a:rPr>
              <a:t> </a:t>
            </a:r>
            <a:r>
              <a:rPr lang="en-US" sz="4800" b="1" spc="-10" dirty="0">
                <a:solidFill>
                  <a:schemeClr val="tx1"/>
                </a:solidFill>
              </a:rPr>
              <a:t>predictions </a:t>
            </a:r>
            <a:r>
              <a:rPr lang="en-US" sz="4800" b="1" spc="80" dirty="0">
                <a:solidFill>
                  <a:schemeClr val="tx1"/>
                </a:solidFill>
              </a:rPr>
              <a:t>Improves</a:t>
            </a:r>
          </a:p>
          <a:p>
            <a:pPr marL="12700" marR="270510">
              <a:lnSpc>
                <a:spcPts val="3229"/>
              </a:lnSpc>
              <a:spcBef>
                <a:spcPts val="105"/>
              </a:spcBef>
            </a:pPr>
            <a:endParaRPr lang="en-US" sz="4800" b="1" spc="80" dirty="0">
              <a:solidFill>
                <a:schemeClr val="tx1"/>
              </a:solidFill>
            </a:endParaRPr>
          </a:p>
          <a:p>
            <a:pPr marL="12700" marR="270510">
              <a:lnSpc>
                <a:spcPts val="3229"/>
              </a:lnSpc>
              <a:spcBef>
                <a:spcPts val="105"/>
              </a:spcBef>
            </a:pPr>
            <a:r>
              <a:rPr lang="en-US" sz="4800" b="1" dirty="0">
                <a:solidFill>
                  <a:schemeClr val="tx1"/>
                </a:solidFill>
              </a:rPr>
              <a:t>transparency</a:t>
            </a:r>
            <a:r>
              <a:rPr lang="en-US" sz="4800" b="1" spc="15" dirty="0">
                <a:solidFill>
                  <a:schemeClr val="tx1"/>
                </a:solidFill>
              </a:rPr>
              <a:t> </a:t>
            </a:r>
            <a:r>
              <a:rPr lang="en-US" sz="4800" b="1" dirty="0">
                <a:solidFill>
                  <a:schemeClr val="tx1"/>
                </a:solidFill>
              </a:rPr>
              <a:t>G</a:t>
            </a:r>
            <a:r>
              <a:rPr lang="en-US" sz="4800" b="1" spc="10" dirty="0">
                <a:solidFill>
                  <a:schemeClr val="tx1"/>
                </a:solidFill>
              </a:rPr>
              <a:t> </a:t>
            </a:r>
            <a:r>
              <a:rPr lang="en-US" sz="4800" b="1" spc="70" dirty="0">
                <a:solidFill>
                  <a:schemeClr val="tx1"/>
                </a:solidFill>
              </a:rPr>
              <a:t>user</a:t>
            </a:r>
            <a:r>
              <a:rPr lang="en-US" sz="4800" b="1" spc="15" dirty="0">
                <a:solidFill>
                  <a:schemeClr val="tx1"/>
                </a:solidFill>
              </a:rPr>
              <a:t> </a:t>
            </a:r>
            <a:r>
              <a:rPr lang="en-US" sz="4800" b="1" spc="-10" dirty="0">
                <a:solidFill>
                  <a:schemeClr val="tx1"/>
                </a:solidFill>
              </a:rPr>
              <a:t>trust </a:t>
            </a:r>
            <a:r>
              <a:rPr lang="en-US" sz="4800" b="1" spc="65" dirty="0">
                <a:solidFill>
                  <a:schemeClr val="tx1"/>
                </a:solidFill>
              </a:rPr>
              <a:t>Demonstrates</a:t>
            </a:r>
            <a:r>
              <a:rPr lang="en-US" sz="4800" b="1" spc="-90" dirty="0">
                <a:solidFill>
                  <a:schemeClr val="tx1"/>
                </a:solidFill>
              </a:rPr>
              <a:t> </a:t>
            </a:r>
            <a:r>
              <a:rPr lang="en-US" sz="4800" b="1" dirty="0">
                <a:solidFill>
                  <a:schemeClr val="tx1"/>
                </a:solidFill>
              </a:rPr>
              <a:t>practical</a:t>
            </a:r>
            <a:r>
              <a:rPr lang="en-US" sz="4800" b="1" spc="-85" dirty="0">
                <a:solidFill>
                  <a:schemeClr val="tx1"/>
                </a:solidFill>
              </a:rPr>
              <a:t> </a:t>
            </a:r>
          </a:p>
          <a:p>
            <a:pPr marL="12700" marR="270510">
              <a:lnSpc>
                <a:spcPts val="3229"/>
              </a:lnSpc>
              <a:spcBef>
                <a:spcPts val="105"/>
              </a:spcBef>
            </a:pPr>
            <a:endParaRPr lang="en-US" sz="4800" b="1" dirty="0">
              <a:solidFill>
                <a:schemeClr val="tx1"/>
              </a:solidFill>
            </a:endParaRPr>
          </a:p>
          <a:p>
            <a:pPr marL="12700" marR="270510">
              <a:lnSpc>
                <a:spcPts val="3229"/>
              </a:lnSpc>
              <a:spcBef>
                <a:spcPts val="105"/>
              </a:spcBef>
            </a:pPr>
            <a:r>
              <a:rPr lang="en-US" sz="4800" b="1" dirty="0">
                <a:solidFill>
                  <a:schemeClr val="tx1"/>
                </a:solidFill>
              </a:rPr>
              <a:t>application</a:t>
            </a:r>
            <a:r>
              <a:rPr lang="en-US" sz="4800" b="1" spc="-85" dirty="0">
                <a:solidFill>
                  <a:schemeClr val="tx1"/>
                </a:solidFill>
              </a:rPr>
              <a:t> </a:t>
            </a:r>
            <a:r>
              <a:rPr lang="en-US" sz="4800" b="1" dirty="0">
                <a:solidFill>
                  <a:schemeClr val="tx1"/>
                </a:solidFill>
              </a:rPr>
              <a:t>of</a:t>
            </a:r>
            <a:r>
              <a:rPr lang="en-US" sz="4800" b="1" spc="-90" dirty="0">
                <a:solidFill>
                  <a:schemeClr val="tx1"/>
                </a:solidFill>
              </a:rPr>
              <a:t> </a:t>
            </a:r>
            <a:r>
              <a:rPr lang="en-US" sz="4800" b="1" spc="280" dirty="0">
                <a:solidFill>
                  <a:schemeClr val="tx1"/>
                </a:solidFill>
              </a:rPr>
              <a:t>ML</a:t>
            </a:r>
            <a:r>
              <a:rPr lang="en-US" sz="4800" b="1" spc="-85" dirty="0">
                <a:solidFill>
                  <a:schemeClr val="tx1"/>
                </a:solidFill>
              </a:rPr>
              <a:t> </a:t>
            </a:r>
            <a:r>
              <a:rPr lang="en-US" sz="4800" b="1" spc="-25" dirty="0">
                <a:solidFill>
                  <a:schemeClr val="tx1"/>
                </a:solidFill>
              </a:rPr>
              <a:t>in </a:t>
            </a:r>
            <a:r>
              <a:rPr lang="en-US" sz="4800" b="1" spc="-10" dirty="0">
                <a:solidFill>
                  <a:schemeClr val="tx1"/>
                </a:solidFill>
              </a:rPr>
              <a:t>finance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EBEEF8-8770-B87D-7C5F-9F25E1EDADD3}"/>
              </a:ext>
            </a:extLst>
          </p:cNvPr>
          <p:cNvSpPr txBox="1"/>
          <p:nvPr/>
        </p:nvSpPr>
        <p:spPr>
          <a:xfrm>
            <a:off x="3581400" y="95250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1"/>
                </a:solidFill>
              </a:rPr>
              <a:t>CONCLUSION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82676B-E181-DD54-E5BD-A1246F865489}"/>
              </a:ext>
            </a:extLst>
          </p:cNvPr>
          <p:cNvSpPr txBox="1"/>
          <p:nvPr/>
        </p:nvSpPr>
        <p:spPr>
          <a:xfrm>
            <a:off x="3505200" y="3619500"/>
            <a:ext cx="13411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27341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4072" y="3293427"/>
            <a:ext cx="4083685" cy="3540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sz="6600" spc="-650" dirty="0">
                <a:solidFill>
                  <a:schemeClr val="tx1"/>
                </a:solidFill>
                <a:latin typeface="Trebuchet MS"/>
                <a:cs typeface="Trebuchet MS"/>
              </a:rPr>
              <a:t>PROBLEM </a:t>
            </a:r>
            <a:r>
              <a:rPr sz="6600" spc="-775" dirty="0">
                <a:solidFill>
                  <a:schemeClr val="tx1"/>
                </a:solidFill>
                <a:latin typeface="Trebuchet MS"/>
                <a:cs typeface="Trebuchet MS"/>
              </a:rPr>
              <a:t>STATEMENT</a:t>
            </a:r>
            <a:r>
              <a:rPr sz="6600" spc="-4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6600" spc="-850" dirty="0">
                <a:solidFill>
                  <a:schemeClr val="tx1"/>
                </a:solidFill>
                <a:latin typeface="Trebuchet MS"/>
                <a:cs typeface="Trebuchet MS"/>
              </a:rPr>
              <a:t>/ </a:t>
            </a:r>
            <a:r>
              <a:rPr sz="6600" spc="-765" dirty="0">
                <a:solidFill>
                  <a:schemeClr val="tx1"/>
                </a:solidFill>
                <a:latin typeface="Trebuchet MS"/>
                <a:cs typeface="Trebuchet MS"/>
              </a:rPr>
              <a:t>PURPOSE</a:t>
            </a:r>
            <a:endParaRPr sz="66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5667" y="2849635"/>
            <a:ext cx="93246" cy="932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3861" y="3255257"/>
            <a:ext cx="102571" cy="10257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23861" y="3665542"/>
            <a:ext cx="102571" cy="1025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23861" y="4075827"/>
            <a:ext cx="102571" cy="10257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15667" y="4490773"/>
            <a:ext cx="93246" cy="9324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3861" y="4896396"/>
            <a:ext cx="102571" cy="10257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3861" y="5306681"/>
            <a:ext cx="102571" cy="10257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5667" y="6131912"/>
            <a:ext cx="93246" cy="9324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15667" y="6542197"/>
            <a:ext cx="93246" cy="9324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15667" y="6952481"/>
            <a:ext cx="93246" cy="9324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915667" y="624582"/>
            <a:ext cx="7227570" cy="887781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026794">
              <a:lnSpc>
                <a:spcPct val="100000"/>
              </a:lnSpc>
              <a:spcBef>
                <a:spcPts val="509"/>
              </a:spcBef>
            </a:pPr>
            <a:r>
              <a:rPr lang="en-US" sz="4000" spc="-10" dirty="0">
                <a:solidFill>
                  <a:schemeClr val="tx1"/>
                </a:solidFill>
              </a:rPr>
              <a:t>Traditional</a:t>
            </a:r>
            <a:r>
              <a:rPr lang="en-US" sz="4000" spc="-6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loan</a:t>
            </a:r>
            <a:r>
              <a:rPr lang="en-US" sz="4000" spc="-60" dirty="0">
                <a:solidFill>
                  <a:schemeClr val="tx1"/>
                </a:solidFill>
              </a:rPr>
              <a:t> </a:t>
            </a:r>
            <a:r>
              <a:rPr lang="en-US" sz="4000" spc="50" dirty="0">
                <a:solidFill>
                  <a:schemeClr val="tx1"/>
                </a:solidFill>
              </a:rPr>
              <a:t>approval</a:t>
            </a:r>
            <a:r>
              <a:rPr lang="en-US" sz="4000" spc="-60" dirty="0">
                <a:solidFill>
                  <a:schemeClr val="tx1"/>
                </a:solidFill>
              </a:rPr>
              <a:t> </a:t>
            </a:r>
            <a:r>
              <a:rPr lang="en-US" sz="4000" spc="-105" dirty="0">
                <a:solidFill>
                  <a:schemeClr val="tx1"/>
                </a:solidFill>
              </a:rPr>
              <a:t>is: </a:t>
            </a:r>
            <a:r>
              <a:rPr lang="en-US" sz="4000" spc="60" dirty="0">
                <a:solidFill>
                  <a:schemeClr val="tx1"/>
                </a:solidFill>
              </a:rPr>
              <a:t>Time-</a:t>
            </a:r>
            <a:r>
              <a:rPr lang="en-US" sz="4000" spc="95" dirty="0">
                <a:solidFill>
                  <a:schemeClr val="tx1"/>
                </a:solidFill>
              </a:rPr>
              <a:t>consuming</a:t>
            </a:r>
            <a:endParaRPr lang="en-US" sz="4000" spc="8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026794">
              <a:lnSpc>
                <a:spcPct val="100000"/>
              </a:lnSpc>
              <a:spcBef>
                <a:spcPts val="509"/>
              </a:spcBef>
            </a:pPr>
            <a:r>
              <a:rPr sz="4000" spc="80" dirty="0">
                <a:solidFill>
                  <a:schemeClr val="tx1"/>
                </a:solidFill>
                <a:latin typeface="Trebuchet MS"/>
                <a:cs typeface="Trebuchet MS"/>
              </a:rPr>
              <a:t>Rule-</a:t>
            </a:r>
            <a:r>
              <a:rPr sz="4000" spc="114" dirty="0">
                <a:solidFill>
                  <a:schemeClr val="tx1"/>
                </a:solidFill>
                <a:latin typeface="Trebuchet MS"/>
                <a:cs typeface="Trebuchet MS"/>
              </a:rPr>
              <a:t>based</a:t>
            </a:r>
            <a:r>
              <a:rPr sz="40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spc="8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40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spc="-10" dirty="0">
                <a:solidFill>
                  <a:schemeClr val="tx1"/>
                </a:solidFill>
                <a:latin typeface="Trebuchet MS"/>
                <a:cs typeface="Trebuchet MS"/>
              </a:rPr>
              <a:t>inflexible</a:t>
            </a:r>
            <a:endParaRPr sz="40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519430" marR="1547495" indent="506730">
              <a:lnSpc>
                <a:spcPts val="3229"/>
              </a:lnSpc>
              <a:spcBef>
                <a:spcPts val="175"/>
              </a:spcBef>
            </a:pPr>
            <a:r>
              <a:rPr sz="4000" spc="110" dirty="0">
                <a:solidFill>
                  <a:schemeClr val="tx1"/>
                </a:solidFill>
                <a:latin typeface="Trebuchet MS"/>
                <a:cs typeface="Trebuchet MS"/>
              </a:rPr>
              <a:t>Lacks</a:t>
            </a:r>
            <a:r>
              <a:rPr sz="4000" spc="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chemeClr val="tx1"/>
                </a:solidFill>
                <a:latin typeface="Trebuchet MS"/>
                <a:cs typeface="Trebuchet MS"/>
              </a:rPr>
              <a:t>transparency</a:t>
            </a:r>
            <a:r>
              <a:rPr sz="4000" spc="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4000" spc="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spc="-10" dirty="0">
                <a:solidFill>
                  <a:schemeClr val="tx1"/>
                </a:solidFill>
                <a:latin typeface="Trebuchet MS"/>
                <a:cs typeface="Trebuchet MS"/>
              </a:rPr>
              <a:t>applicants </a:t>
            </a:r>
            <a:r>
              <a:rPr sz="4000" spc="45" dirty="0">
                <a:solidFill>
                  <a:schemeClr val="tx1"/>
                </a:solidFill>
                <a:latin typeface="Trebuchet MS"/>
                <a:cs typeface="Trebuchet MS"/>
              </a:rPr>
              <a:t>Applicants</a:t>
            </a:r>
            <a:r>
              <a:rPr sz="4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spc="135" dirty="0">
                <a:solidFill>
                  <a:schemeClr val="tx1"/>
                </a:solidFill>
                <a:latin typeface="Trebuchet MS"/>
                <a:cs typeface="Trebuchet MS"/>
              </a:rPr>
              <a:t>do</a:t>
            </a:r>
            <a:r>
              <a:rPr sz="4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chemeClr val="tx1"/>
                </a:solidFill>
                <a:latin typeface="Trebuchet MS"/>
                <a:cs typeface="Trebuchet MS"/>
              </a:rPr>
              <a:t>not</a:t>
            </a:r>
            <a:r>
              <a:rPr sz="4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spc="-10" dirty="0">
                <a:solidFill>
                  <a:schemeClr val="tx1"/>
                </a:solidFill>
                <a:latin typeface="Trebuchet MS"/>
                <a:cs typeface="Trebuchet MS"/>
              </a:rPr>
              <a:t>understand:</a:t>
            </a:r>
            <a:endParaRPr sz="40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026794" marR="1612900">
              <a:lnSpc>
                <a:spcPts val="3229"/>
              </a:lnSpc>
            </a:pPr>
            <a:r>
              <a:rPr sz="4000" spc="204" dirty="0">
                <a:solidFill>
                  <a:schemeClr val="tx1"/>
                </a:solidFill>
                <a:latin typeface="Trebuchet MS"/>
                <a:cs typeface="Trebuchet MS"/>
              </a:rPr>
              <a:t>Why</a:t>
            </a:r>
            <a:r>
              <a:rPr sz="4000" spc="-5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4000" spc="-5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chemeClr val="tx1"/>
                </a:solidFill>
                <a:latin typeface="Trebuchet MS"/>
                <a:cs typeface="Trebuchet MS"/>
              </a:rPr>
              <a:t>loan</a:t>
            </a:r>
            <a:r>
              <a:rPr sz="4000" spc="-5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chemeClr val="tx1"/>
                </a:solidFill>
                <a:latin typeface="Trebuchet MS"/>
                <a:cs typeface="Trebuchet MS"/>
              </a:rPr>
              <a:t>is</a:t>
            </a:r>
            <a:r>
              <a:rPr sz="4000" spc="-5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spc="-10" dirty="0">
                <a:solidFill>
                  <a:schemeClr val="tx1"/>
                </a:solidFill>
                <a:latin typeface="Trebuchet MS"/>
                <a:cs typeface="Trebuchet MS"/>
              </a:rPr>
              <a:t>approved/rejected </a:t>
            </a:r>
            <a:r>
              <a:rPr sz="4000" spc="105" dirty="0">
                <a:solidFill>
                  <a:schemeClr val="tx1"/>
                </a:solidFill>
                <a:latin typeface="Trebuchet MS"/>
                <a:cs typeface="Trebuchet MS"/>
              </a:rPr>
              <a:t>Which</a:t>
            </a:r>
            <a:r>
              <a:rPr sz="40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chemeClr val="tx1"/>
                </a:solidFill>
                <a:latin typeface="Trebuchet MS"/>
                <a:cs typeface="Trebuchet MS"/>
              </a:rPr>
              <a:t>factors</a:t>
            </a:r>
            <a:r>
              <a:rPr sz="400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spc="-10" dirty="0">
                <a:solidFill>
                  <a:schemeClr val="tx1"/>
                </a:solidFill>
                <a:latin typeface="Trebuchet MS"/>
                <a:cs typeface="Trebuchet MS"/>
              </a:rPr>
              <a:t>affect</a:t>
            </a:r>
            <a:r>
              <a:rPr sz="400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spc="-10" dirty="0">
                <a:solidFill>
                  <a:schemeClr val="tx1"/>
                </a:solidFill>
                <a:latin typeface="Trebuchet MS"/>
                <a:cs typeface="Trebuchet MS"/>
              </a:rPr>
              <a:t>eligibility</a:t>
            </a:r>
            <a:endParaRPr sz="40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4000" spc="85" dirty="0">
                <a:solidFill>
                  <a:schemeClr val="tx1"/>
                </a:solidFill>
                <a:latin typeface="Trebuchet MS"/>
                <a:cs typeface="Trebuchet MS"/>
              </a:rPr>
              <a:t>Purpose</a:t>
            </a:r>
            <a:endParaRPr sz="40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519430">
              <a:lnSpc>
                <a:spcPct val="100000"/>
              </a:lnSpc>
              <a:spcBef>
                <a:spcPts val="414"/>
              </a:spcBef>
            </a:pPr>
            <a:r>
              <a:rPr sz="4000" spc="50" dirty="0">
                <a:solidFill>
                  <a:schemeClr val="tx1"/>
                </a:solidFill>
                <a:latin typeface="Trebuchet MS"/>
                <a:cs typeface="Trebuchet MS"/>
              </a:rPr>
              <a:t>Automate</a:t>
            </a:r>
            <a:r>
              <a:rPr sz="4000" spc="-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chemeClr val="tx1"/>
                </a:solidFill>
                <a:latin typeface="Trebuchet MS"/>
                <a:cs typeface="Trebuchet MS"/>
              </a:rPr>
              <a:t>loan</a:t>
            </a:r>
            <a:r>
              <a:rPr sz="400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spc="-35" dirty="0">
                <a:solidFill>
                  <a:schemeClr val="tx1"/>
                </a:solidFill>
                <a:latin typeface="Trebuchet MS"/>
                <a:cs typeface="Trebuchet MS"/>
              </a:rPr>
              <a:t>eligibility</a:t>
            </a:r>
            <a:r>
              <a:rPr sz="4000" spc="-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spc="-10" dirty="0">
                <a:solidFill>
                  <a:schemeClr val="tx1"/>
                </a:solidFill>
                <a:latin typeface="Trebuchet MS"/>
                <a:cs typeface="Trebuchet MS"/>
              </a:rPr>
              <a:t>prediction</a:t>
            </a:r>
            <a:endParaRPr sz="40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519430" marR="5080">
              <a:lnSpc>
                <a:spcPts val="3229"/>
              </a:lnSpc>
              <a:spcBef>
                <a:spcPts val="100"/>
              </a:spcBef>
            </a:pPr>
            <a:r>
              <a:rPr sz="4000" spc="45" dirty="0">
                <a:solidFill>
                  <a:schemeClr val="tx1"/>
                </a:solidFill>
                <a:latin typeface="Trebuchet MS"/>
                <a:cs typeface="Trebuchet MS"/>
              </a:rPr>
              <a:t>Provide</a:t>
            </a:r>
            <a:r>
              <a:rPr sz="4000" spc="-4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spc="-10" dirty="0">
                <a:solidFill>
                  <a:schemeClr val="tx1"/>
                </a:solidFill>
                <a:latin typeface="Trebuchet MS"/>
                <a:cs typeface="Trebuchet MS"/>
              </a:rPr>
              <a:t>accurate,</a:t>
            </a:r>
            <a:r>
              <a:rPr sz="4000" spc="-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spc="-80" dirty="0">
                <a:solidFill>
                  <a:schemeClr val="tx1"/>
                </a:solidFill>
                <a:latin typeface="Trebuchet MS"/>
                <a:cs typeface="Trebuchet MS"/>
              </a:rPr>
              <a:t>fast,</a:t>
            </a:r>
            <a:r>
              <a:rPr sz="4000" spc="-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spc="85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4000" spc="-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solidFill>
                  <a:schemeClr val="tx1"/>
                </a:solidFill>
                <a:latin typeface="Trebuchet MS"/>
                <a:cs typeface="Trebuchet MS"/>
              </a:rPr>
              <a:t>explainable</a:t>
            </a:r>
            <a:r>
              <a:rPr sz="4000" spc="-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spc="40" dirty="0">
                <a:solidFill>
                  <a:schemeClr val="tx1"/>
                </a:solidFill>
                <a:latin typeface="Trebuchet MS"/>
                <a:cs typeface="Trebuchet MS"/>
              </a:rPr>
              <a:t>decisions </a:t>
            </a:r>
            <a:r>
              <a:rPr sz="4000" spc="65" dirty="0">
                <a:solidFill>
                  <a:schemeClr val="tx1"/>
                </a:solidFill>
                <a:latin typeface="Trebuchet MS"/>
                <a:cs typeface="Trebuchet MS"/>
              </a:rPr>
              <a:t>Improve</a:t>
            </a:r>
            <a:r>
              <a:rPr sz="400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spc="70" dirty="0">
                <a:solidFill>
                  <a:schemeClr val="tx1"/>
                </a:solidFill>
                <a:latin typeface="Trebuchet MS"/>
                <a:cs typeface="Trebuchet MS"/>
              </a:rPr>
              <a:t>user</a:t>
            </a:r>
            <a:r>
              <a:rPr sz="400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spc="-20" dirty="0">
                <a:solidFill>
                  <a:schemeClr val="tx1"/>
                </a:solidFill>
                <a:latin typeface="Trebuchet MS"/>
                <a:cs typeface="Trebuchet MS"/>
              </a:rPr>
              <a:t>trust</a:t>
            </a:r>
            <a:r>
              <a:rPr sz="400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spc="90" dirty="0">
                <a:solidFill>
                  <a:schemeClr val="tx1"/>
                </a:solidFill>
                <a:latin typeface="Trebuchet MS"/>
                <a:cs typeface="Trebuchet MS"/>
              </a:rPr>
              <a:t>using</a:t>
            </a:r>
            <a:r>
              <a:rPr sz="400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spc="60" dirty="0">
                <a:solidFill>
                  <a:schemeClr val="tx1"/>
                </a:solidFill>
                <a:latin typeface="Trebuchet MS"/>
                <a:cs typeface="Trebuchet MS"/>
              </a:rPr>
              <a:t>AI</a:t>
            </a:r>
            <a:r>
              <a:rPr sz="400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000" spc="-10" dirty="0">
                <a:solidFill>
                  <a:schemeClr val="tx1"/>
                </a:solidFill>
                <a:latin typeface="Trebuchet MS"/>
                <a:cs typeface="Trebuchet MS"/>
              </a:rPr>
              <a:t>explanations</a:t>
            </a:r>
            <a:endParaRPr sz="4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2936" y="1940107"/>
            <a:ext cx="12281535" cy="2644775"/>
            <a:chOff x="2882936" y="1940107"/>
            <a:chExt cx="12281535" cy="2644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2350" y="1940107"/>
              <a:ext cx="11591924" cy="21145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2936" y="3127487"/>
              <a:ext cx="1466849" cy="14573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8567" y="2356103"/>
              <a:ext cx="6598919" cy="123748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45593" y="2462686"/>
            <a:ext cx="624332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775" dirty="0">
                <a:solidFill>
                  <a:schemeClr val="tx1"/>
                </a:solidFill>
              </a:rPr>
              <a:t>PROPOSED</a:t>
            </a:r>
            <a:r>
              <a:rPr sz="6600" spc="-425" dirty="0"/>
              <a:t> </a:t>
            </a:r>
            <a:r>
              <a:rPr sz="6600" spc="-894" dirty="0">
                <a:solidFill>
                  <a:schemeClr val="tx1"/>
                </a:solidFill>
              </a:rPr>
              <a:t>SOLUTION</a:t>
            </a:r>
            <a:endParaRPr sz="6600" dirty="0">
              <a:solidFill>
                <a:schemeClr val="tx1"/>
              </a:solidFill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80083" y="1268002"/>
            <a:ext cx="1466849" cy="14573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399"/>
              </a:lnSpc>
              <a:spcBef>
                <a:spcPts val="100"/>
              </a:spcBef>
            </a:pPr>
            <a:r>
              <a:rPr spc="260" dirty="0">
                <a:solidFill>
                  <a:schemeClr val="tx1"/>
                </a:solidFill>
              </a:rPr>
              <a:t>We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spc="90" dirty="0">
                <a:solidFill>
                  <a:schemeClr val="tx1"/>
                </a:solidFill>
              </a:rPr>
              <a:t>propose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spc="50" dirty="0">
                <a:solidFill>
                  <a:schemeClr val="tx1"/>
                </a:solidFill>
              </a:rPr>
              <a:t>an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spc="75" dirty="0">
                <a:solidFill>
                  <a:schemeClr val="tx1"/>
                </a:solidFill>
              </a:rPr>
              <a:t>AI-</a:t>
            </a:r>
            <a:r>
              <a:rPr dirty="0">
                <a:solidFill>
                  <a:schemeClr val="tx1"/>
                </a:solidFill>
              </a:rPr>
              <a:t>driven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loan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spc="-40" dirty="0">
                <a:solidFill>
                  <a:schemeClr val="tx1"/>
                </a:solidFill>
              </a:rPr>
              <a:t>eligibility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spc="90" dirty="0">
                <a:solidFill>
                  <a:schemeClr val="tx1"/>
                </a:solidFill>
              </a:rPr>
              <a:t>system</a:t>
            </a:r>
            <a:r>
              <a:rPr spc="-55" dirty="0">
                <a:solidFill>
                  <a:schemeClr val="tx1"/>
                </a:solidFill>
              </a:rPr>
              <a:t> that </a:t>
            </a:r>
            <a:r>
              <a:rPr spc="45" dirty="0">
                <a:solidFill>
                  <a:schemeClr val="tx1"/>
                </a:solidFill>
              </a:rPr>
              <a:t>automates</a:t>
            </a:r>
            <a:r>
              <a:rPr spc="-5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the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spc="100" dirty="0">
                <a:solidFill>
                  <a:schemeClr val="tx1"/>
                </a:solidFill>
              </a:rPr>
              <a:t>process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of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evaluating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spc="-20" dirty="0">
                <a:solidFill>
                  <a:schemeClr val="tx1"/>
                </a:solidFill>
              </a:rPr>
              <a:t>loan </a:t>
            </a:r>
            <a:r>
              <a:rPr dirty="0">
                <a:solidFill>
                  <a:schemeClr val="tx1"/>
                </a:solidFill>
              </a:rPr>
              <a:t>applications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spc="85" dirty="0">
                <a:solidFill>
                  <a:schemeClr val="tx1"/>
                </a:solidFill>
              </a:rPr>
              <a:t>using</a:t>
            </a:r>
            <a:r>
              <a:rPr spc="-50" dirty="0">
                <a:solidFill>
                  <a:schemeClr val="tx1"/>
                </a:solidFill>
              </a:rPr>
              <a:t> </a:t>
            </a:r>
            <a:r>
              <a:rPr spc="55" dirty="0">
                <a:solidFill>
                  <a:schemeClr val="tx1"/>
                </a:solidFill>
              </a:rPr>
              <a:t>machine</a:t>
            </a:r>
            <a:r>
              <a:rPr spc="-50" dirty="0">
                <a:solidFill>
                  <a:schemeClr val="tx1"/>
                </a:solidFill>
              </a:rPr>
              <a:t> </a:t>
            </a:r>
            <a:r>
              <a:rPr spc="-25" dirty="0">
                <a:solidFill>
                  <a:schemeClr val="tx1"/>
                </a:solidFill>
              </a:rPr>
              <a:t>learning.</a:t>
            </a:r>
            <a:r>
              <a:rPr spc="-50" dirty="0">
                <a:solidFill>
                  <a:schemeClr val="tx1"/>
                </a:solidFill>
              </a:rPr>
              <a:t> </a:t>
            </a:r>
            <a:r>
              <a:rPr spc="75" dirty="0">
                <a:solidFill>
                  <a:schemeClr val="tx1"/>
                </a:solidFill>
              </a:rPr>
              <a:t>The</a:t>
            </a:r>
            <a:r>
              <a:rPr spc="-50" dirty="0">
                <a:solidFill>
                  <a:schemeClr val="tx1"/>
                </a:solidFill>
              </a:rPr>
              <a:t> </a:t>
            </a:r>
            <a:r>
              <a:rPr spc="90" dirty="0">
                <a:solidFill>
                  <a:schemeClr val="tx1"/>
                </a:solidFill>
              </a:rPr>
              <a:t>system</a:t>
            </a:r>
            <a:r>
              <a:rPr spc="-5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predicts</a:t>
            </a:r>
            <a:r>
              <a:rPr spc="-5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the</a:t>
            </a:r>
            <a:r>
              <a:rPr spc="-5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probability</a:t>
            </a:r>
            <a:r>
              <a:rPr spc="-5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of</a:t>
            </a:r>
            <a:r>
              <a:rPr spc="-5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loan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spc="35" dirty="0">
                <a:solidFill>
                  <a:schemeClr val="tx1"/>
                </a:solidFill>
              </a:rPr>
              <a:t>approval </a:t>
            </a:r>
            <a:r>
              <a:rPr spc="110" dirty="0">
                <a:solidFill>
                  <a:schemeClr val="tx1"/>
                </a:solidFill>
              </a:rPr>
              <a:t>based</a:t>
            </a:r>
            <a:r>
              <a:rPr spc="-85" dirty="0">
                <a:solidFill>
                  <a:schemeClr val="tx1"/>
                </a:solidFill>
              </a:rPr>
              <a:t> </a:t>
            </a:r>
            <a:r>
              <a:rPr spc="95" dirty="0">
                <a:solidFill>
                  <a:schemeClr val="tx1"/>
                </a:solidFill>
              </a:rPr>
              <a:t>on</a:t>
            </a:r>
            <a:r>
              <a:rPr spc="-8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applicant</a:t>
            </a:r>
            <a:r>
              <a:rPr spc="-80" dirty="0">
                <a:solidFill>
                  <a:schemeClr val="tx1"/>
                </a:solidFill>
              </a:rPr>
              <a:t> </a:t>
            </a:r>
            <a:r>
              <a:rPr spc="-20" dirty="0">
                <a:solidFill>
                  <a:schemeClr val="tx1"/>
                </a:solidFill>
              </a:rPr>
              <a:t>financial</a:t>
            </a:r>
            <a:r>
              <a:rPr spc="-85" dirty="0">
                <a:solidFill>
                  <a:schemeClr val="tx1"/>
                </a:solidFill>
              </a:rPr>
              <a:t> </a:t>
            </a:r>
            <a:r>
              <a:rPr spc="80" dirty="0">
                <a:solidFill>
                  <a:schemeClr val="tx1"/>
                </a:solidFill>
              </a:rPr>
              <a:t>and</a:t>
            </a:r>
            <a:r>
              <a:rPr spc="-85" dirty="0">
                <a:solidFill>
                  <a:schemeClr val="tx1"/>
                </a:solidFill>
              </a:rPr>
              <a:t> </a:t>
            </a:r>
            <a:r>
              <a:rPr spc="55" dirty="0">
                <a:solidFill>
                  <a:schemeClr val="tx1"/>
                </a:solidFill>
              </a:rPr>
              <a:t>personal</a:t>
            </a:r>
            <a:r>
              <a:rPr spc="-8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data</a:t>
            </a:r>
            <a:r>
              <a:rPr spc="-85" dirty="0">
                <a:solidFill>
                  <a:schemeClr val="tx1"/>
                </a:solidFill>
              </a:rPr>
              <a:t> </a:t>
            </a:r>
            <a:r>
              <a:rPr spc="85" dirty="0">
                <a:solidFill>
                  <a:schemeClr val="tx1"/>
                </a:solidFill>
              </a:rPr>
              <a:t>using</a:t>
            </a:r>
            <a:r>
              <a:rPr spc="-85" dirty="0">
                <a:solidFill>
                  <a:schemeClr val="tx1"/>
                </a:solidFill>
              </a:rPr>
              <a:t> </a:t>
            </a:r>
            <a:r>
              <a:rPr spc="50" dirty="0">
                <a:solidFill>
                  <a:schemeClr val="tx1"/>
                </a:solidFill>
              </a:rPr>
              <a:t>an</a:t>
            </a:r>
            <a:r>
              <a:rPr spc="-80" dirty="0">
                <a:solidFill>
                  <a:schemeClr val="tx1"/>
                </a:solidFill>
              </a:rPr>
              <a:t> </a:t>
            </a:r>
            <a:r>
              <a:rPr spc="100" dirty="0">
                <a:solidFill>
                  <a:schemeClr val="tx1"/>
                </a:solidFill>
              </a:rPr>
              <a:t>XGBoost</a:t>
            </a:r>
            <a:r>
              <a:rPr spc="-8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model.</a:t>
            </a:r>
            <a:r>
              <a:rPr spc="-80" dirty="0">
                <a:solidFill>
                  <a:schemeClr val="tx1"/>
                </a:solidFill>
              </a:rPr>
              <a:t> </a:t>
            </a:r>
            <a:r>
              <a:rPr spc="90" dirty="0">
                <a:solidFill>
                  <a:schemeClr val="tx1"/>
                </a:solidFill>
              </a:rPr>
              <a:t>To</a:t>
            </a:r>
            <a:r>
              <a:rPr spc="-85" dirty="0">
                <a:solidFill>
                  <a:schemeClr val="tx1"/>
                </a:solidFill>
              </a:rPr>
              <a:t> </a:t>
            </a:r>
            <a:r>
              <a:rPr spc="60" dirty="0">
                <a:solidFill>
                  <a:schemeClr val="tx1"/>
                </a:solidFill>
              </a:rPr>
              <a:t>ensure </a:t>
            </a:r>
            <a:r>
              <a:rPr dirty="0">
                <a:solidFill>
                  <a:schemeClr val="tx1"/>
                </a:solidFill>
              </a:rPr>
              <a:t>transparency</a:t>
            </a:r>
            <a:r>
              <a:rPr spc="-60" dirty="0">
                <a:solidFill>
                  <a:schemeClr val="tx1"/>
                </a:solidFill>
              </a:rPr>
              <a:t> </a:t>
            </a:r>
            <a:r>
              <a:rPr spc="80" dirty="0">
                <a:solidFill>
                  <a:schemeClr val="tx1"/>
                </a:solidFill>
              </a:rPr>
              <a:t>and</a:t>
            </a:r>
            <a:r>
              <a:rPr spc="-60" dirty="0">
                <a:solidFill>
                  <a:schemeClr val="tx1"/>
                </a:solidFill>
              </a:rPr>
              <a:t> </a:t>
            </a:r>
            <a:r>
              <a:rPr spc="65" dirty="0">
                <a:solidFill>
                  <a:schemeClr val="tx1"/>
                </a:solidFill>
              </a:rPr>
              <a:t>user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spc="-90" dirty="0">
                <a:solidFill>
                  <a:schemeClr val="tx1"/>
                </a:solidFill>
              </a:rPr>
              <a:t>trust,</a:t>
            </a:r>
            <a:r>
              <a:rPr spc="-60" dirty="0">
                <a:solidFill>
                  <a:schemeClr val="tx1"/>
                </a:solidFill>
              </a:rPr>
              <a:t> </a:t>
            </a:r>
            <a:r>
              <a:rPr spc="200" dirty="0">
                <a:solidFill>
                  <a:schemeClr val="tx1"/>
                </a:solidFill>
              </a:rPr>
              <a:t>SHAP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(Explainable</a:t>
            </a:r>
            <a:r>
              <a:rPr spc="-60" dirty="0">
                <a:solidFill>
                  <a:schemeClr val="tx1"/>
                </a:solidFill>
              </a:rPr>
              <a:t> </a:t>
            </a:r>
            <a:r>
              <a:rPr spc="-40" dirty="0">
                <a:solidFill>
                  <a:schemeClr val="tx1"/>
                </a:solidFill>
              </a:rPr>
              <a:t>AI)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is</a:t>
            </a:r>
            <a:r>
              <a:rPr spc="-60" dirty="0">
                <a:solidFill>
                  <a:schemeClr val="tx1"/>
                </a:solidFill>
              </a:rPr>
              <a:t> </a:t>
            </a:r>
            <a:r>
              <a:rPr spc="125" dirty="0">
                <a:solidFill>
                  <a:schemeClr val="tx1"/>
                </a:solidFill>
              </a:rPr>
              <a:t>used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to</a:t>
            </a:r>
            <a:r>
              <a:rPr spc="-6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explain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spc="114" dirty="0">
                <a:solidFill>
                  <a:schemeClr val="tx1"/>
                </a:solidFill>
              </a:rPr>
              <a:t>how</a:t>
            </a:r>
            <a:r>
              <a:rPr spc="-60" dirty="0">
                <a:solidFill>
                  <a:schemeClr val="tx1"/>
                </a:solidFill>
              </a:rPr>
              <a:t> </a:t>
            </a:r>
            <a:r>
              <a:rPr spc="75" dirty="0">
                <a:solidFill>
                  <a:schemeClr val="tx1"/>
                </a:solidFill>
              </a:rPr>
              <a:t>each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feature </a:t>
            </a:r>
            <a:r>
              <a:rPr dirty="0">
                <a:solidFill>
                  <a:schemeClr val="tx1"/>
                </a:solidFill>
              </a:rPr>
              <a:t>influences</a:t>
            </a:r>
            <a:r>
              <a:rPr spc="-7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the</a:t>
            </a:r>
            <a:r>
              <a:rPr spc="-65" dirty="0">
                <a:solidFill>
                  <a:schemeClr val="tx1"/>
                </a:solidFill>
              </a:rPr>
              <a:t> </a:t>
            </a:r>
            <a:r>
              <a:rPr spc="-35" dirty="0">
                <a:solidFill>
                  <a:schemeClr val="tx1"/>
                </a:solidFill>
              </a:rPr>
              <a:t>prediction.</a:t>
            </a:r>
            <a:r>
              <a:rPr spc="-70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Additionally,</a:t>
            </a:r>
            <a:r>
              <a:rPr spc="-6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the</a:t>
            </a:r>
            <a:r>
              <a:rPr spc="-70" dirty="0">
                <a:solidFill>
                  <a:schemeClr val="tx1"/>
                </a:solidFill>
              </a:rPr>
              <a:t> </a:t>
            </a:r>
            <a:r>
              <a:rPr spc="90" dirty="0">
                <a:solidFill>
                  <a:schemeClr val="tx1"/>
                </a:solidFill>
              </a:rPr>
              <a:t>system</a:t>
            </a:r>
            <a:r>
              <a:rPr spc="-65" dirty="0">
                <a:solidFill>
                  <a:schemeClr val="tx1"/>
                </a:solidFill>
              </a:rPr>
              <a:t> </a:t>
            </a:r>
            <a:r>
              <a:rPr spc="60" dirty="0">
                <a:solidFill>
                  <a:schemeClr val="tx1"/>
                </a:solidFill>
              </a:rPr>
              <a:t>generates</a:t>
            </a:r>
            <a:r>
              <a:rPr spc="-65" dirty="0">
                <a:solidFill>
                  <a:schemeClr val="tx1"/>
                </a:solidFill>
              </a:rPr>
              <a:t> </a:t>
            </a:r>
            <a:r>
              <a:rPr spc="-30" dirty="0">
                <a:solidFill>
                  <a:schemeClr val="tx1"/>
                </a:solidFill>
              </a:rPr>
              <a:t>detailed,</a:t>
            </a:r>
            <a:r>
              <a:rPr spc="-70" dirty="0">
                <a:solidFill>
                  <a:schemeClr val="tx1"/>
                </a:solidFill>
              </a:rPr>
              <a:t> </a:t>
            </a:r>
            <a:r>
              <a:rPr spc="75" dirty="0">
                <a:solidFill>
                  <a:schemeClr val="tx1"/>
                </a:solidFill>
              </a:rPr>
              <a:t>downloadable</a:t>
            </a:r>
            <a:r>
              <a:rPr spc="-65" dirty="0">
                <a:solidFill>
                  <a:schemeClr val="tx1"/>
                </a:solidFill>
              </a:rPr>
              <a:t> </a:t>
            </a:r>
            <a:r>
              <a:rPr spc="140" dirty="0">
                <a:solidFill>
                  <a:schemeClr val="tx1"/>
                </a:solidFill>
              </a:rPr>
              <a:t>PDF </a:t>
            </a:r>
            <a:r>
              <a:rPr dirty="0">
                <a:solidFill>
                  <a:schemeClr val="tx1"/>
                </a:solidFill>
              </a:rPr>
              <a:t>reports</a:t>
            </a:r>
            <a:r>
              <a:rPr spc="-70" dirty="0">
                <a:solidFill>
                  <a:schemeClr val="tx1"/>
                </a:solidFill>
              </a:rPr>
              <a:t> </a:t>
            </a:r>
            <a:r>
              <a:rPr spc="55" dirty="0">
                <a:solidFill>
                  <a:schemeClr val="tx1"/>
                </a:solidFill>
              </a:rPr>
              <a:t>summarizing</a:t>
            </a:r>
            <a:r>
              <a:rPr spc="-6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the</a:t>
            </a:r>
            <a:r>
              <a:rPr spc="-65" dirty="0">
                <a:solidFill>
                  <a:schemeClr val="tx1"/>
                </a:solidFill>
              </a:rPr>
              <a:t> </a:t>
            </a:r>
            <a:r>
              <a:rPr spc="-40" dirty="0">
                <a:solidFill>
                  <a:schemeClr val="tx1"/>
                </a:solidFill>
              </a:rPr>
              <a:t>eligibility</a:t>
            </a:r>
            <a:r>
              <a:rPr spc="-6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result</a:t>
            </a:r>
            <a:r>
              <a:rPr spc="-70" dirty="0">
                <a:solidFill>
                  <a:schemeClr val="tx1"/>
                </a:solidFill>
              </a:rPr>
              <a:t> </a:t>
            </a:r>
            <a:r>
              <a:rPr spc="80" dirty="0">
                <a:solidFill>
                  <a:schemeClr val="tx1"/>
                </a:solidFill>
              </a:rPr>
              <a:t>and</a:t>
            </a:r>
            <a:r>
              <a:rPr spc="-6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explanations.</a:t>
            </a:r>
            <a:r>
              <a:rPr spc="-65" dirty="0">
                <a:solidFill>
                  <a:schemeClr val="tx1"/>
                </a:solidFill>
              </a:rPr>
              <a:t> </a:t>
            </a:r>
            <a:r>
              <a:rPr spc="190" dirty="0">
                <a:solidFill>
                  <a:schemeClr val="tx1"/>
                </a:solidFill>
              </a:rPr>
              <a:t>A</a:t>
            </a:r>
            <a:r>
              <a:rPr spc="-6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chatbot</a:t>
            </a:r>
            <a:r>
              <a:rPr spc="-7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is</a:t>
            </a:r>
            <a:r>
              <a:rPr spc="-65" dirty="0">
                <a:solidFill>
                  <a:schemeClr val="tx1"/>
                </a:solidFill>
              </a:rPr>
              <a:t> </a:t>
            </a:r>
            <a:r>
              <a:rPr spc="65" dirty="0">
                <a:solidFill>
                  <a:schemeClr val="tx1"/>
                </a:solidFill>
              </a:rPr>
              <a:t>also</a:t>
            </a:r>
            <a:r>
              <a:rPr spc="-6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integrated</a:t>
            </a:r>
            <a:r>
              <a:rPr spc="-65" dirty="0">
                <a:solidFill>
                  <a:schemeClr val="tx1"/>
                </a:solidFill>
              </a:rPr>
              <a:t> </a:t>
            </a:r>
            <a:r>
              <a:rPr spc="-25" dirty="0">
                <a:solidFill>
                  <a:schemeClr val="tx1"/>
                </a:solidFill>
              </a:rPr>
              <a:t>to</a:t>
            </a:r>
            <a:r>
              <a:rPr spc="58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assist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spc="85" dirty="0">
                <a:solidFill>
                  <a:schemeClr val="tx1"/>
                </a:solidFill>
              </a:rPr>
              <a:t>users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spc="114" dirty="0">
                <a:solidFill>
                  <a:schemeClr val="tx1"/>
                </a:solidFill>
              </a:rPr>
              <a:t>by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spc="65" dirty="0">
                <a:solidFill>
                  <a:schemeClr val="tx1"/>
                </a:solidFill>
              </a:rPr>
              <a:t>answering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spc="135" dirty="0">
                <a:solidFill>
                  <a:schemeClr val="tx1"/>
                </a:solidFill>
              </a:rPr>
              <a:t>common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spc="55" dirty="0">
                <a:solidFill>
                  <a:schemeClr val="tx1"/>
                </a:solidFill>
              </a:rPr>
              <a:t>loan-</a:t>
            </a:r>
            <a:r>
              <a:rPr dirty="0">
                <a:solidFill>
                  <a:schemeClr val="tx1"/>
                </a:solidFill>
              </a:rPr>
              <a:t>related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queries,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spc="45" dirty="0">
                <a:solidFill>
                  <a:schemeClr val="tx1"/>
                </a:solidFill>
              </a:rPr>
              <a:t>improving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spc="65" dirty="0">
                <a:solidFill>
                  <a:schemeClr val="tx1"/>
                </a:solidFill>
              </a:rPr>
              <a:t>user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experience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spc="55" dirty="0">
                <a:solidFill>
                  <a:schemeClr val="tx1"/>
                </a:solidFill>
              </a:rPr>
              <a:t>and </a:t>
            </a:r>
            <a:r>
              <a:rPr spc="-20" dirty="0">
                <a:solidFill>
                  <a:schemeClr val="tx1"/>
                </a:solidFill>
              </a:rPr>
              <a:t>accessibility.</a:t>
            </a:r>
            <a:r>
              <a:rPr spc="-90" dirty="0">
                <a:solidFill>
                  <a:schemeClr val="tx1"/>
                </a:solidFill>
              </a:rPr>
              <a:t> </a:t>
            </a:r>
            <a:r>
              <a:rPr spc="75" dirty="0">
                <a:solidFill>
                  <a:schemeClr val="tx1"/>
                </a:solidFill>
              </a:rPr>
              <a:t>The</a:t>
            </a:r>
            <a:r>
              <a:rPr spc="-8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frontend</a:t>
            </a:r>
            <a:r>
              <a:rPr spc="-9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is</a:t>
            </a:r>
            <a:r>
              <a:rPr spc="-85" dirty="0">
                <a:solidFill>
                  <a:schemeClr val="tx1"/>
                </a:solidFill>
              </a:rPr>
              <a:t> </a:t>
            </a:r>
            <a:r>
              <a:rPr spc="90" dirty="0">
                <a:solidFill>
                  <a:schemeClr val="tx1"/>
                </a:solidFill>
              </a:rPr>
              <a:t>developed</a:t>
            </a:r>
            <a:r>
              <a:rPr spc="-90" dirty="0">
                <a:solidFill>
                  <a:schemeClr val="tx1"/>
                </a:solidFill>
              </a:rPr>
              <a:t> </a:t>
            </a:r>
            <a:r>
              <a:rPr spc="85" dirty="0">
                <a:solidFill>
                  <a:schemeClr val="tx1"/>
                </a:solidFill>
              </a:rPr>
              <a:t>using</a:t>
            </a:r>
            <a:r>
              <a:rPr spc="-8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React</a:t>
            </a:r>
            <a:r>
              <a:rPr spc="-85" dirty="0">
                <a:solidFill>
                  <a:schemeClr val="tx1"/>
                </a:solidFill>
              </a:rPr>
              <a:t> </a:t>
            </a:r>
            <a:r>
              <a:rPr spc="-20" dirty="0">
                <a:solidFill>
                  <a:schemeClr val="tx1"/>
                </a:solidFill>
              </a:rPr>
              <a:t>with</a:t>
            </a:r>
            <a:r>
              <a:rPr spc="-9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Vite</a:t>
            </a:r>
            <a:r>
              <a:rPr spc="-8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for</a:t>
            </a:r>
            <a:r>
              <a:rPr spc="-9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a</a:t>
            </a:r>
            <a:r>
              <a:rPr spc="-8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fast</a:t>
            </a:r>
            <a:r>
              <a:rPr spc="-85" dirty="0">
                <a:solidFill>
                  <a:schemeClr val="tx1"/>
                </a:solidFill>
              </a:rPr>
              <a:t> </a:t>
            </a:r>
            <a:r>
              <a:rPr spc="80" dirty="0">
                <a:solidFill>
                  <a:schemeClr val="tx1"/>
                </a:solidFill>
              </a:rPr>
              <a:t>and</a:t>
            </a:r>
            <a:r>
              <a:rPr spc="-90" dirty="0">
                <a:solidFill>
                  <a:schemeClr val="tx1"/>
                </a:solidFill>
              </a:rPr>
              <a:t> </a:t>
            </a:r>
            <a:r>
              <a:rPr spc="55" dirty="0">
                <a:solidFill>
                  <a:schemeClr val="tx1"/>
                </a:solidFill>
              </a:rPr>
              <a:t>responsive </a:t>
            </a:r>
            <a:r>
              <a:rPr spc="-50" dirty="0">
                <a:solidFill>
                  <a:schemeClr val="tx1"/>
                </a:solidFill>
              </a:rPr>
              <a:t>interface,</a:t>
            </a:r>
            <a:r>
              <a:rPr spc="-10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while</a:t>
            </a:r>
            <a:r>
              <a:rPr spc="-95" dirty="0">
                <a:solidFill>
                  <a:schemeClr val="tx1"/>
                </a:solidFill>
              </a:rPr>
              <a:t> </a:t>
            </a:r>
            <a:r>
              <a:rPr spc="60" dirty="0">
                <a:solidFill>
                  <a:schemeClr val="tx1"/>
                </a:solidFill>
              </a:rPr>
              <a:t>FastAPI</a:t>
            </a:r>
            <a:r>
              <a:rPr spc="-10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is</a:t>
            </a:r>
            <a:r>
              <a:rPr spc="-95" dirty="0">
                <a:solidFill>
                  <a:schemeClr val="tx1"/>
                </a:solidFill>
              </a:rPr>
              <a:t> </a:t>
            </a:r>
            <a:r>
              <a:rPr spc="125" dirty="0">
                <a:solidFill>
                  <a:schemeClr val="tx1"/>
                </a:solidFill>
              </a:rPr>
              <a:t>used</a:t>
            </a:r>
            <a:r>
              <a:rPr spc="-100" dirty="0">
                <a:solidFill>
                  <a:schemeClr val="tx1"/>
                </a:solidFill>
              </a:rPr>
              <a:t> </a:t>
            </a:r>
            <a:r>
              <a:rPr spc="-30" dirty="0">
                <a:solidFill>
                  <a:schemeClr val="tx1"/>
                </a:solidFill>
              </a:rPr>
              <a:t>in</a:t>
            </a:r>
            <a:r>
              <a:rPr spc="-9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the</a:t>
            </a:r>
            <a:r>
              <a:rPr spc="-95" dirty="0">
                <a:solidFill>
                  <a:schemeClr val="tx1"/>
                </a:solidFill>
              </a:rPr>
              <a:t> </a:t>
            </a:r>
            <a:r>
              <a:rPr spc="85" dirty="0">
                <a:solidFill>
                  <a:schemeClr val="tx1"/>
                </a:solidFill>
              </a:rPr>
              <a:t>backend</a:t>
            </a:r>
            <a:r>
              <a:rPr spc="-10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to</a:t>
            </a:r>
            <a:r>
              <a:rPr spc="-95" dirty="0">
                <a:solidFill>
                  <a:schemeClr val="tx1"/>
                </a:solidFill>
              </a:rPr>
              <a:t> </a:t>
            </a:r>
            <a:r>
              <a:rPr spc="55" dirty="0">
                <a:solidFill>
                  <a:schemeClr val="tx1"/>
                </a:solidFill>
              </a:rPr>
              <a:t>handle</a:t>
            </a:r>
            <a:r>
              <a:rPr spc="-100" dirty="0">
                <a:solidFill>
                  <a:schemeClr val="tx1"/>
                </a:solidFill>
              </a:rPr>
              <a:t> </a:t>
            </a:r>
            <a:r>
              <a:rPr spc="-30" dirty="0">
                <a:solidFill>
                  <a:schemeClr val="tx1"/>
                </a:solidFill>
              </a:rPr>
              <a:t>prediction,</a:t>
            </a:r>
            <a:r>
              <a:rPr spc="-95" dirty="0">
                <a:solidFill>
                  <a:schemeClr val="tx1"/>
                </a:solidFill>
              </a:rPr>
              <a:t> </a:t>
            </a:r>
            <a:r>
              <a:rPr spc="-20" dirty="0">
                <a:solidFill>
                  <a:schemeClr val="tx1"/>
                </a:solidFill>
              </a:rPr>
              <a:t>explanation,</a:t>
            </a:r>
            <a:r>
              <a:rPr spc="-100" dirty="0">
                <a:solidFill>
                  <a:schemeClr val="tx1"/>
                </a:solidFill>
              </a:rPr>
              <a:t> </a:t>
            </a:r>
            <a:r>
              <a:rPr spc="80" dirty="0">
                <a:solidFill>
                  <a:schemeClr val="tx1"/>
                </a:solidFill>
              </a:rPr>
              <a:t>and</a:t>
            </a:r>
            <a:r>
              <a:rPr spc="-9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report </a:t>
            </a:r>
            <a:r>
              <a:rPr dirty="0">
                <a:solidFill>
                  <a:schemeClr val="tx1"/>
                </a:solidFill>
              </a:rPr>
              <a:t>generation</a:t>
            </a:r>
            <a:r>
              <a:rPr spc="18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efficiently.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940107"/>
            <a:ext cx="2942883" cy="38290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344433" y="5683896"/>
            <a:ext cx="2943565" cy="38290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392423"/>
            <a:ext cx="6187440" cy="5483225"/>
            <a:chOff x="0" y="3392423"/>
            <a:chExt cx="6187440" cy="5483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50749"/>
              <a:ext cx="4701669" cy="49244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4271" y="3392423"/>
              <a:ext cx="4773167" cy="214274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6888529" y="1866900"/>
            <a:ext cx="10858500" cy="6261100"/>
            <a:chOff x="6783898" y="1845956"/>
            <a:chExt cx="10858500" cy="62611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83898" y="1845956"/>
              <a:ext cx="10858499" cy="6261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3028" y="4331640"/>
              <a:ext cx="66675" cy="666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3028" y="5217465"/>
              <a:ext cx="66675" cy="666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3028" y="5808015"/>
              <a:ext cx="66675" cy="6667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606472" y="3498266"/>
            <a:ext cx="4386580" cy="1936114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 marR="5080">
              <a:lnSpc>
                <a:spcPts val="7130"/>
              </a:lnSpc>
              <a:spcBef>
                <a:spcPts val="985"/>
              </a:spcBef>
            </a:pPr>
            <a:r>
              <a:rPr sz="6600" spc="-509" dirty="0">
                <a:solidFill>
                  <a:schemeClr val="tx1"/>
                </a:solidFill>
                <a:latin typeface="Trebuchet MS"/>
                <a:cs typeface="Trebuchet MS"/>
              </a:rPr>
              <a:t>SYSTEM </a:t>
            </a:r>
            <a:r>
              <a:rPr sz="6600" spc="-880" dirty="0">
                <a:solidFill>
                  <a:schemeClr val="tx1"/>
                </a:solidFill>
                <a:latin typeface="Trebuchet MS"/>
                <a:cs typeface="Trebuchet MS"/>
              </a:rPr>
              <a:t>ARCHITECTURE</a:t>
            </a:r>
            <a:endParaRPr sz="66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15600" y="2752383"/>
            <a:ext cx="3086100" cy="3806555"/>
          </a:xfrm>
          <a:prstGeom prst="rect">
            <a:avLst/>
          </a:prstGeom>
        </p:spPr>
        <p:txBody>
          <a:bodyPr vert="horz" wrap="square" lIns="0" tIns="257810" rIns="0" bIns="0" rtlCol="0">
            <a:spAutoFit/>
          </a:bodyPr>
          <a:lstStyle/>
          <a:p>
            <a:pPr marL="429259" marR="422275" indent="280035">
              <a:lnSpc>
                <a:spcPts val="2700"/>
              </a:lnSpc>
              <a:spcBef>
                <a:spcPts val="2030"/>
              </a:spcBef>
            </a:pPr>
            <a:r>
              <a:rPr sz="2450" b="1" dirty="0">
                <a:solidFill>
                  <a:schemeClr val="tx1"/>
                </a:solidFill>
                <a:latin typeface="Trebuchet MS"/>
                <a:cs typeface="Trebuchet MS"/>
              </a:rPr>
              <a:t>Frontend</a:t>
            </a:r>
            <a:r>
              <a:rPr sz="2450" b="1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b="1" spc="-50" dirty="0">
                <a:solidFill>
                  <a:schemeClr val="tx1"/>
                </a:solidFill>
                <a:latin typeface="Trebuchet MS"/>
                <a:cs typeface="Trebuchet MS"/>
              </a:rPr>
              <a:t>&amp; </a:t>
            </a:r>
            <a:r>
              <a:rPr sz="2450" b="1" spc="90" dirty="0">
                <a:solidFill>
                  <a:schemeClr val="tx1"/>
                </a:solidFill>
                <a:latin typeface="Trebuchet MS"/>
                <a:cs typeface="Trebuchet MS"/>
              </a:rPr>
              <a:t>Backend</a:t>
            </a:r>
            <a:r>
              <a:rPr sz="2450" b="1" spc="-1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b="1" spc="-20" dirty="0">
                <a:solidFill>
                  <a:schemeClr val="tx1"/>
                </a:solidFill>
                <a:latin typeface="Trebuchet MS"/>
                <a:cs typeface="Trebuchet MS"/>
              </a:rPr>
              <a:t>Layer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19"/>
              </a:spcBef>
            </a:pP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643255" marR="351155">
              <a:lnSpc>
                <a:spcPct val="113999"/>
              </a:lnSpc>
              <a:spcBef>
                <a:spcPts val="5"/>
              </a:spcBef>
            </a:pPr>
            <a:r>
              <a:rPr sz="1700" dirty="0">
                <a:solidFill>
                  <a:schemeClr val="tx1"/>
                </a:solidFill>
                <a:latin typeface="Trebuchet MS"/>
                <a:cs typeface="Trebuchet MS"/>
              </a:rPr>
              <a:t>React</a:t>
            </a:r>
            <a:r>
              <a:rPr sz="170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-195" dirty="0">
                <a:solidFill>
                  <a:schemeClr val="tx1"/>
                </a:solidFill>
                <a:latin typeface="Trebuchet MS"/>
                <a:cs typeface="Trebuchet MS"/>
              </a:rPr>
              <a:t>+</a:t>
            </a:r>
            <a:r>
              <a:rPr sz="170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chemeClr val="tx1"/>
                </a:solidFill>
                <a:latin typeface="Trebuchet MS"/>
                <a:cs typeface="Trebuchet MS"/>
              </a:rPr>
              <a:t>Vite</a:t>
            </a:r>
            <a:r>
              <a:rPr sz="170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Trebuchet MS"/>
                <a:cs typeface="Trebuchet MS"/>
              </a:rPr>
              <a:t>frontend for</a:t>
            </a:r>
            <a:r>
              <a:rPr sz="170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chemeClr val="tx1"/>
                </a:solidFill>
                <a:latin typeface="Trebuchet MS"/>
                <a:cs typeface="Trebuchet MS"/>
              </a:rPr>
              <a:t>user</a:t>
            </a:r>
            <a:r>
              <a:rPr sz="170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chemeClr val="tx1"/>
                </a:solidFill>
                <a:latin typeface="Trebuchet MS"/>
                <a:cs typeface="Trebuchet MS"/>
              </a:rPr>
              <a:t>input</a:t>
            </a:r>
            <a:r>
              <a:rPr sz="1700" spc="-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35" dirty="0">
                <a:solidFill>
                  <a:schemeClr val="tx1"/>
                </a:solidFill>
                <a:latin typeface="Trebuchet MS"/>
                <a:cs typeface="Trebuchet MS"/>
              </a:rPr>
              <a:t>and </a:t>
            </a:r>
            <a:r>
              <a:rPr sz="1700" spc="55" dirty="0">
                <a:solidFill>
                  <a:schemeClr val="tx1"/>
                </a:solidFill>
                <a:latin typeface="Trebuchet MS"/>
                <a:cs typeface="Trebuchet MS"/>
              </a:rPr>
              <a:t>dashboards</a:t>
            </a:r>
            <a:endParaRPr sz="17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643255" marR="317500">
              <a:lnSpc>
                <a:spcPct val="113999"/>
              </a:lnSpc>
            </a:pPr>
            <a:r>
              <a:rPr sz="1700" spc="45" dirty="0">
                <a:solidFill>
                  <a:schemeClr val="tx1"/>
                </a:solidFill>
                <a:latin typeface="Trebuchet MS"/>
                <a:cs typeface="Trebuchet MS"/>
              </a:rPr>
              <a:t>FastAPI</a:t>
            </a:r>
            <a:r>
              <a:rPr sz="1700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65" dirty="0">
                <a:solidFill>
                  <a:schemeClr val="tx1"/>
                </a:solidFill>
                <a:latin typeface="Trebuchet MS"/>
                <a:cs typeface="Trebuchet MS"/>
              </a:rPr>
              <a:t>backend</a:t>
            </a:r>
            <a:r>
              <a:rPr sz="1700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-25" dirty="0">
                <a:solidFill>
                  <a:schemeClr val="tx1"/>
                </a:solidFill>
                <a:latin typeface="Trebuchet MS"/>
                <a:cs typeface="Trebuchet MS"/>
              </a:rPr>
              <a:t>for </a:t>
            </a:r>
            <a:r>
              <a:rPr sz="1700" dirty="0">
                <a:solidFill>
                  <a:schemeClr val="tx1"/>
                </a:solidFill>
                <a:latin typeface="Trebuchet MS"/>
                <a:cs typeface="Trebuchet MS"/>
              </a:rPr>
              <a:t>authentication</a:t>
            </a:r>
            <a:r>
              <a:rPr sz="170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chemeClr val="tx1"/>
                </a:solidFill>
                <a:latin typeface="Trebuchet MS"/>
                <a:cs typeface="Trebuchet MS"/>
              </a:rPr>
              <a:t>G</a:t>
            </a:r>
            <a:r>
              <a:rPr sz="170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55" dirty="0">
                <a:solidFill>
                  <a:schemeClr val="tx1"/>
                </a:solidFill>
                <a:latin typeface="Trebuchet MS"/>
                <a:cs typeface="Trebuchet MS"/>
              </a:rPr>
              <a:t>APIs </a:t>
            </a:r>
            <a:r>
              <a:rPr sz="1700" spc="65" dirty="0">
                <a:solidFill>
                  <a:schemeClr val="tx1"/>
                </a:solidFill>
                <a:latin typeface="Trebuchet MS"/>
                <a:cs typeface="Trebuchet MS"/>
              </a:rPr>
              <a:t>Handles</a:t>
            </a:r>
            <a:r>
              <a:rPr sz="1700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Trebuchet MS"/>
                <a:cs typeface="Trebuchet MS"/>
              </a:rPr>
              <a:t>prediction </a:t>
            </a:r>
            <a:r>
              <a:rPr sz="1700" spc="45" dirty="0">
                <a:solidFill>
                  <a:schemeClr val="tx1"/>
                </a:solidFill>
                <a:latin typeface="Trebuchet MS"/>
                <a:cs typeface="Trebuchet MS"/>
              </a:rPr>
              <a:t>requests</a:t>
            </a:r>
            <a:r>
              <a:rPr sz="1700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6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1700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Trebuchet MS"/>
                <a:cs typeface="Trebuchet MS"/>
              </a:rPr>
              <a:t>report generation</a:t>
            </a:r>
            <a:endParaRPr sz="17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210769" y="4331640"/>
            <a:ext cx="66675" cy="1838325"/>
            <a:chOff x="11210769" y="4331640"/>
            <a:chExt cx="66675" cy="183832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0769" y="4331640"/>
              <a:ext cx="66675" cy="666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0769" y="5217465"/>
              <a:ext cx="66675" cy="666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0769" y="6103290"/>
              <a:ext cx="66675" cy="6667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774778" y="2744951"/>
            <a:ext cx="3086100" cy="4117602"/>
          </a:xfrm>
          <a:prstGeom prst="rect">
            <a:avLst/>
          </a:prstGeom>
        </p:spPr>
        <p:txBody>
          <a:bodyPr vert="horz" wrap="square" lIns="0" tIns="257810" rIns="0" bIns="0" rtlCol="0">
            <a:spAutoFit/>
          </a:bodyPr>
          <a:lstStyle/>
          <a:p>
            <a:pPr marL="588645" marR="205740" indent="-375285">
              <a:lnSpc>
                <a:spcPts val="2700"/>
              </a:lnSpc>
              <a:spcBef>
                <a:spcPts val="2030"/>
              </a:spcBef>
            </a:pPr>
            <a:r>
              <a:rPr sz="2450" b="1" spc="70" dirty="0">
                <a:solidFill>
                  <a:schemeClr val="tx1"/>
                </a:solidFill>
                <a:latin typeface="Trebuchet MS"/>
                <a:cs typeface="Trebuchet MS"/>
              </a:rPr>
              <a:t>Machine</a:t>
            </a:r>
            <a:r>
              <a:rPr sz="2450" b="1" spc="-1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b="1" spc="-10" dirty="0">
                <a:solidFill>
                  <a:schemeClr val="tx1"/>
                </a:solidFill>
                <a:latin typeface="Trebuchet MS"/>
                <a:cs typeface="Trebuchet MS"/>
              </a:rPr>
              <a:t>Learning </a:t>
            </a:r>
            <a:r>
              <a:rPr sz="2450" b="1" dirty="0">
                <a:solidFill>
                  <a:schemeClr val="tx1"/>
                </a:solidFill>
                <a:latin typeface="Trebuchet MS"/>
                <a:cs typeface="Trebuchet MS"/>
              </a:rPr>
              <a:t>&amp;</a:t>
            </a:r>
            <a:r>
              <a:rPr sz="2450" b="1" spc="-1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b="1" spc="8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50" b="1" spc="-1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b="1" spc="-20" dirty="0">
                <a:solidFill>
                  <a:schemeClr val="tx1"/>
                </a:solidFill>
                <a:latin typeface="Trebuchet MS"/>
                <a:cs typeface="Trebuchet MS"/>
              </a:rPr>
              <a:t>Layer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80"/>
              </a:spcBef>
            </a:pP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621665" marR="306705">
              <a:lnSpc>
                <a:spcPct val="113999"/>
              </a:lnSpc>
            </a:pPr>
            <a:r>
              <a:rPr sz="1700" dirty="0">
                <a:solidFill>
                  <a:schemeClr val="tx1"/>
                </a:solidFill>
                <a:latin typeface="Trebuchet MS"/>
                <a:cs typeface="Trebuchet MS"/>
              </a:rPr>
              <a:t>Trained</a:t>
            </a:r>
            <a:r>
              <a:rPr sz="1700" spc="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60" dirty="0">
                <a:solidFill>
                  <a:schemeClr val="tx1"/>
                </a:solidFill>
                <a:latin typeface="Trebuchet MS"/>
                <a:cs typeface="Trebuchet MS"/>
              </a:rPr>
              <a:t>XGBoost </a:t>
            </a:r>
            <a:r>
              <a:rPr sz="1700" spc="65" dirty="0">
                <a:solidFill>
                  <a:schemeClr val="tx1"/>
                </a:solidFill>
                <a:latin typeface="Trebuchet MS"/>
                <a:cs typeface="Trebuchet MS"/>
              </a:rPr>
              <a:t>model</a:t>
            </a:r>
            <a:r>
              <a:rPr sz="17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17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-20" dirty="0">
                <a:solidFill>
                  <a:schemeClr val="tx1"/>
                </a:solidFill>
                <a:latin typeface="Trebuchet MS"/>
                <a:cs typeface="Trebuchet MS"/>
              </a:rPr>
              <a:t>loan </a:t>
            </a:r>
            <a:r>
              <a:rPr sz="1700" spc="-25" dirty="0">
                <a:solidFill>
                  <a:schemeClr val="tx1"/>
                </a:solidFill>
                <a:latin typeface="Trebuchet MS"/>
                <a:cs typeface="Trebuchet MS"/>
              </a:rPr>
              <a:t>eligibility</a:t>
            </a:r>
            <a:r>
              <a:rPr sz="1700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Trebuchet MS"/>
                <a:cs typeface="Trebuchet MS"/>
              </a:rPr>
              <a:t>prediction Feature </a:t>
            </a:r>
            <a:r>
              <a:rPr sz="1700" spc="55" dirty="0">
                <a:solidFill>
                  <a:schemeClr val="tx1"/>
                </a:solidFill>
                <a:latin typeface="Trebuchet MS"/>
                <a:cs typeface="Trebuchet MS"/>
              </a:rPr>
              <a:t>preprocessing</a:t>
            </a:r>
            <a:r>
              <a:rPr sz="170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Trebuchet MS"/>
                <a:cs typeface="Trebuchet MS"/>
              </a:rPr>
              <a:t>before </a:t>
            </a:r>
            <a:r>
              <a:rPr sz="1700" spc="65" dirty="0">
                <a:solidFill>
                  <a:schemeClr val="tx1"/>
                </a:solidFill>
                <a:latin typeface="Trebuchet MS"/>
                <a:cs typeface="Trebuchet MS"/>
              </a:rPr>
              <a:t>model</a:t>
            </a:r>
            <a:r>
              <a:rPr sz="1700" spc="-6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Trebuchet MS"/>
                <a:cs typeface="Trebuchet MS"/>
              </a:rPr>
              <a:t>inference </a:t>
            </a:r>
            <a:r>
              <a:rPr sz="1700" spc="50" dirty="0">
                <a:solidFill>
                  <a:schemeClr val="tx1"/>
                </a:solidFill>
                <a:latin typeface="Trebuchet MS"/>
                <a:cs typeface="Trebuchet MS"/>
              </a:rPr>
              <a:t>Database</a:t>
            </a:r>
            <a:r>
              <a:rPr sz="1700" spc="4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chemeClr val="tx1"/>
                </a:solidFill>
                <a:latin typeface="Trebuchet MS"/>
                <a:cs typeface="Trebuchet MS"/>
              </a:rPr>
              <a:t>stores</a:t>
            </a:r>
            <a:r>
              <a:rPr sz="1700" spc="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-20" dirty="0">
                <a:solidFill>
                  <a:schemeClr val="tx1"/>
                </a:solidFill>
                <a:latin typeface="Trebuchet MS"/>
                <a:cs typeface="Trebuchet MS"/>
              </a:rPr>
              <a:t>user </a:t>
            </a:r>
            <a:r>
              <a:rPr sz="1700" dirty="0">
                <a:solidFill>
                  <a:schemeClr val="tx1"/>
                </a:solidFill>
                <a:latin typeface="Trebuchet MS"/>
                <a:cs typeface="Trebuchet MS"/>
              </a:rPr>
              <a:t>profiles</a:t>
            </a:r>
            <a:r>
              <a:rPr sz="1700" spc="-5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6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1700" spc="-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-20" dirty="0">
                <a:solidFill>
                  <a:schemeClr val="tx1"/>
                </a:solidFill>
                <a:latin typeface="Trebuchet MS"/>
                <a:cs typeface="Trebuchet MS"/>
              </a:rPr>
              <a:t>loan </a:t>
            </a:r>
            <a:r>
              <a:rPr sz="1700" spc="35" dirty="0">
                <a:solidFill>
                  <a:schemeClr val="tx1"/>
                </a:solidFill>
                <a:latin typeface="Trebuchet MS"/>
                <a:cs typeface="Trebuchet MS"/>
              </a:rPr>
              <a:t>records</a:t>
            </a:r>
            <a:endParaRPr sz="17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551942" y="4331640"/>
            <a:ext cx="66675" cy="1838325"/>
            <a:chOff x="14551942" y="4331640"/>
            <a:chExt cx="66675" cy="183832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51942" y="4331640"/>
              <a:ext cx="66675" cy="666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51942" y="5217465"/>
              <a:ext cx="66675" cy="666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51942" y="6103290"/>
              <a:ext cx="66675" cy="666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4033954" y="2737519"/>
            <a:ext cx="3086100" cy="4117602"/>
          </a:xfrm>
          <a:prstGeom prst="rect">
            <a:avLst/>
          </a:prstGeom>
        </p:spPr>
        <p:txBody>
          <a:bodyPr vert="horz" wrap="square" lIns="0" tIns="257810" rIns="0" bIns="0" rtlCol="0">
            <a:spAutoFit/>
          </a:bodyPr>
          <a:lstStyle/>
          <a:p>
            <a:pPr marL="558800" marR="378460" indent="-172720">
              <a:lnSpc>
                <a:spcPts val="2700"/>
              </a:lnSpc>
              <a:spcBef>
                <a:spcPts val="2030"/>
              </a:spcBef>
            </a:pPr>
            <a:r>
              <a:rPr sz="2450" b="1" dirty="0">
                <a:solidFill>
                  <a:schemeClr val="tx1"/>
                </a:solidFill>
                <a:latin typeface="Trebuchet MS"/>
                <a:cs typeface="Trebuchet MS"/>
              </a:rPr>
              <a:t>Explainability</a:t>
            </a:r>
            <a:r>
              <a:rPr sz="2450" b="1" spc="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b="1" spc="-50" dirty="0">
                <a:solidFill>
                  <a:schemeClr val="tx1"/>
                </a:solidFill>
                <a:latin typeface="Trebuchet MS"/>
                <a:cs typeface="Trebuchet MS"/>
              </a:rPr>
              <a:t>&amp; </a:t>
            </a:r>
            <a:r>
              <a:rPr sz="2450" b="1" dirty="0">
                <a:solidFill>
                  <a:schemeClr val="tx1"/>
                </a:solidFill>
                <a:latin typeface="Trebuchet MS"/>
                <a:cs typeface="Trebuchet MS"/>
              </a:rPr>
              <a:t>Output</a:t>
            </a:r>
            <a:r>
              <a:rPr sz="2450" b="1" spc="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50" b="1" spc="-10" dirty="0">
                <a:solidFill>
                  <a:schemeClr val="tx1"/>
                </a:solidFill>
                <a:latin typeface="Trebuchet MS"/>
                <a:cs typeface="Trebuchet MS"/>
              </a:rPr>
              <a:t>Layer</a:t>
            </a: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40"/>
              </a:spcBef>
            </a:pPr>
            <a:endParaRPr sz="24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703580" marR="850900">
              <a:lnSpc>
                <a:spcPct val="113999"/>
              </a:lnSpc>
            </a:pPr>
            <a:r>
              <a:rPr sz="1700" spc="145" dirty="0">
                <a:solidFill>
                  <a:schemeClr val="tx1"/>
                </a:solidFill>
                <a:latin typeface="Trebuchet MS"/>
                <a:cs typeface="Trebuchet MS"/>
              </a:rPr>
              <a:t>SHAP</a:t>
            </a:r>
            <a:r>
              <a:rPr sz="170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60" dirty="0">
                <a:solidFill>
                  <a:schemeClr val="tx1"/>
                </a:solidFill>
                <a:latin typeface="Trebuchet MS"/>
                <a:cs typeface="Trebuchet MS"/>
              </a:rPr>
              <a:t>module </a:t>
            </a:r>
            <a:r>
              <a:rPr sz="1700" dirty="0">
                <a:solidFill>
                  <a:schemeClr val="tx1"/>
                </a:solidFill>
                <a:latin typeface="Trebuchet MS"/>
                <a:cs typeface="Trebuchet MS"/>
              </a:rPr>
              <a:t>explains</a:t>
            </a:r>
            <a:r>
              <a:rPr sz="1700" spc="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55" dirty="0">
                <a:solidFill>
                  <a:schemeClr val="tx1"/>
                </a:solidFill>
                <a:latin typeface="Trebuchet MS"/>
                <a:cs typeface="Trebuchet MS"/>
              </a:rPr>
              <a:t>model </a:t>
            </a:r>
            <a:r>
              <a:rPr sz="1700" spc="35" dirty="0">
                <a:solidFill>
                  <a:schemeClr val="tx1"/>
                </a:solidFill>
                <a:latin typeface="Trebuchet MS"/>
                <a:cs typeface="Trebuchet MS"/>
              </a:rPr>
              <a:t>decisions</a:t>
            </a:r>
            <a:endParaRPr sz="17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703580" marR="649605">
              <a:lnSpc>
                <a:spcPct val="113999"/>
              </a:lnSpc>
            </a:pPr>
            <a:r>
              <a:rPr sz="1700" spc="125" dirty="0">
                <a:solidFill>
                  <a:schemeClr val="tx1"/>
                </a:solidFill>
                <a:latin typeface="Trebuchet MS"/>
                <a:cs typeface="Trebuchet MS"/>
              </a:rPr>
              <a:t>PDF</a:t>
            </a:r>
            <a:r>
              <a:rPr sz="170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Trebuchet MS"/>
                <a:cs typeface="Trebuchet MS"/>
              </a:rPr>
              <a:t>report </a:t>
            </a:r>
            <a:r>
              <a:rPr sz="1700" dirty="0">
                <a:solidFill>
                  <a:schemeClr val="tx1"/>
                </a:solidFill>
                <a:latin typeface="Trebuchet MS"/>
                <a:cs typeface="Trebuchet MS"/>
              </a:rPr>
              <a:t>generation</a:t>
            </a:r>
            <a:r>
              <a:rPr sz="1700" spc="1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-20" dirty="0">
                <a:solidFill>
                  <a:schemeClr val="tx1"/>
                </a:solidFill>
                <a:latin typeface="Trebuchet MS"/>
                <a:cs typeface="Trebuchet MS"/>
              </a:rPr>
              <a:t>with </a:t>
            </a:r>
            <a:r>
              <a:rPr sz="1700" dirty="0">
                <a:solidFill>
                  <a:schemeClr val="tx1"/>
                </a:solidFill>
                <a:latin typeface="Trebuchet MS"/>
                <a:cs typeface="Trebuchet MS"/>
              </a:rPr>
              <a:t>prediction</a:t>
            </a:r>
            <a:r>
              <a:rPr sz="170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Trebuchet MS"/>
                <a:cs typeface="Trebuchet MS"/>
              </a:rPr>
              <a:t>details </a:t>
            </a:r>
            <a:r>
              <a:rPr sz="1700" dirty="0">
                <a:solidFill>
                  <a:schemeClr val="tx1"/>
                </a:solidFill>
                <a:latin typeface="Trebuchet MS"/>
                <a:cs typeface="Trebuchet MS"/>
              </a:rPr>
              <a:t>Chatbot</a:t>
            </a:r>
            <a:r>
              <a:rPr sz="1700" spc="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Trebuchet MS"/>
                <a:cs typeface="Trebuchet MS"/>
              </a:rPr>
              <a:t>provides </a:t>
            </a:r>
            <a:r>
              <a:rPr sz="1700" dirty="0">
                <a:solidFill>
                  <a:schemeClr val="tx1"/>
                </a:solidFill>
                <a:latin typeface="Trebuchet MS"/>
                <a:cs typeface="Trebuchet MS"/>
              </a:rPr>
              <a:t>loan-</a:t>
            </a:r>
            <a:r>
              <a:rPr sz="1700" spc="-10" dirty="0">
                <a:solidFill>
                  <a:schemeClr val="tx1"/>
                </a:solidFill>
                <a:latin typeface="Trebuchet MS"/>
                <a:cs typeface="Trebuchet MS"/>
              </a:rPr>
              <a:t>related assistance</a:t>
            </a:r>
            <a:endParaRPr sz="17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24494" y="7260387"/>
            <a:ext cx="93865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User</a:t>
            </a:r>
            <a:r>
              <a:rPr sz="21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595" dirty="0">
                <a:solidFill>
                  <a:srgbClr val="FFFFFF"/>
                </a:solidFill>
                <a:latin typeface="Lucida Sans Unicode"/>
                <a:cs typeface="Lucida Sans Unicode"/>
              </a:rPr>
              <a:t>→</a:t>
            </a:r>
            <a:r>
              <a:rPr sz="21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Frontend</a:t>
            </a:r>
            <a:r>
              <a:rPr sz="21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595" dirty="0">
                <a:solidFill>
                  <a:srgbClr val="FFFFFF"/>
                </a:solidFill>
                <a:latin typeface="Lucida Sans Unicode"/>
                <a:cs typeface="Lucida Sans Unicode"/>
              </a:rPr>
              <a:t>→</a:t>
            </a:r>
            <a:r>
              <a:rPr sz="21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Backend</a:t>
            </a:r>
            <a:r>
              <a:rPr sz="21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595" dirty="0">
                <a:solidFill>
                  <a:srgbClr val="FFFFFF"/>
                </a:solidFill>
                <a:latin typeface="Lucida Sans Unicode"/>
                <a:cs typeface="Lucida Sans Unicode"/>
              </a:rPr>
              <a:t>→</a:t>
            </a:r>
            <a:r>
              <a:rPr sz="21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ML</a:t>
            </a:r>
            <a:r>
              <a:rPr sz="21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Model</a:t>
            </a:r>
            <a:r>
              <a:rPr sz="21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595" dirty="0">
                <a:solidFill>
                  <a:srgbClr val="FFFFFF"/>
                </a:solidFill>
                <a:latin typeface="Lucida Sans Unicode"/>
                <a:cs typeface="Lucida Sans Unicode"/>
              </a:rPr>
              <a:t>→</a:t>
            </a:r>
            <a:r>
              <a:rPr sz="21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Explanation</a:t>
            </a:r>
            <a:r>
              <a:rPr sz="21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595" dirty="0">
                <a:solidFill>
                  <a:srgbClr val="FFFFFF"/>
                </a:solidFill>
                <a:latin typeface="Lucida Sans Unicode"/>
                <a:cs typeface="Lucida Sans Unicode"/>
              </a:rPr>
              <a:t>→</a:t>
            </a:r>
            <a:r>
              <a:rPr sz="21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Report</a:t>
            </a:r>
            <a:r>
              <a:rPr sz="21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sz="21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Chatbot</a:t>
            </a:r>
            <a:endParaRPr sz="2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43871" y="2703575"/>
            <a:ext cx="4715255" cy="14081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835232" y="2828180"/>
            <a:ext cx="430784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715" dirty="0">
                <a:solidFill>
                  <a:schemeClr val="tx1"/>
                </a:solidFill>
              </a:rPr>
              <a:t>MILESTONES</a:t>
            </a:r>
            <a:endParaRPr sz="7500" dirty="0">
              <a:solidFill>
                <a:schemeClr val="tx1"/>
              </a:solidFill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09022" y="4642555"/>
            <a:ext cx="93246" cy="9324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09022" y="5052840"/>
            <a:ext cx="93246" cy="9324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09022" y="5463125"/>
            <a:ext cx="93246" cy="9324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09022" y="5873409"/>
            <a:ext cx="93246" cy="9324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09022" y="6283694"/>
            <a:ext cx="93246" cy="9324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09022" y="6693979"/>
            <a:ext cx="93246" cy="9324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09022" y="7104263"/>
            <a:ext cx="93246" cy="9324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09022" y="7514548"/>
            <a:ext cx="93246" cy="9324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0342405" y="4409794"/>
            <a:ext cx="5557520" cy="3307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11200">
              <a:lnSpc>
                <a:spcPct val="114599"/>
              </a:lnSpc>
              <a:spcBef>
                <a:spcPts val="95"/>
              </a:spcBef>
            </a:pP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Dataset</a:t>
            </a:r>
            <a:r>
              <a:rPr sz="2350" spc="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collection</a:t>
            </a:r>
            <a:r>
              <a:rPr sz="2350" spc="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G</a:t>
            </a:r>
            <a:r>
              <a:rPr sz="2350" spc="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65" dirty="0">
                <a:solidFill>
                  <a:schemeClr val="tx1"/>
                </a:solidFill>
                <a:latin typeface="Trebuchet MS"/>
                <a:cs typeface="Trebuchet MS"/>
              </a:rPr>
              <a:t>preprocessing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Feature</a:t>
            </a:r>
            <a:r>
              <a:rPr sz="2350" spc="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45" dirty="0">
                <a:solidFill>
                  <a:schemeClr val="tx1"/>
                </a:solidFill>
                <a:latin typeface="Trebuchet MS"/>
                <a:cs typeface="Trebuchet MS"/>
              </a:rPr>
              <a:t>engineering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ts val="3229"/>
              </a:lnSpc>
              <a:spcBef>
                <a:spcPts val="180"/>
              </a:spcBef>
            </a:pPr>
            <a:r>
              <a:rPr sz="2350" spc="135" dirty="0">
                <a:solidFill>
                  <a:schemeClr val="tx1"/>
                </a:solidFill>
                <a:latin typeface="Trebuchet MS"/>
                <a:cs typeface="Trebuchet MS"/>
              </a:rPr>
              <a:t>Model</a:t>
            </a:r>
            <a:r>
              <a:rPr sz="2350" spc="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chemeClr val="tx1"/>
                </a:solidFill>
                <a:latin typeface="Trebuchet MS"/>
                <a:cs typeface="Trebuchet MS"/>
              </a:rPr>
              <a:t>training</a:t>
            </a:r>
            <a:r>
              <a:rPr sz="2350" spc="1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G</a:t>
            </a:r>
            <a:r>
              <a:rPr sz="2350" spc="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hyperparameter</a:t>
            </a:r>
            <a:r>
              <a:rPr sz="2350" spc="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chemeClr val="tx1"/>
                </a:solidFill>
                <a:latin typeface="Trebuchet MS"/>
                <a:cs typeface="Trebuchet MS"/>
              </a:rPr>
              <a:t>tuning </a:t>
            </a:r>
            <a:r>
              <a:rPr sz="2350" spc="105" dirty="0">
                <a:solidFill>
                  <a:schemeClr val="tx1"/>
                </a:solidFill>
                <a:latin typeface="Trebuchet MS"/>
                <a:cs typeface="Trebuchet MS"/>
              </a:rPr>
              <a:t>Backend</a:t>
            </a:r>
            <a:r>
              <a:rPr sz="23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chemeClr val="tx1"/>
                </a:solidFill>
                <a:latin typeface="Trebuchet MS"/>
                <a:cs typeface="Trebuchet MS"/>
              </a:rPr>
              <a:t>API</a:t>
            </a:r>
            <a:r>
              <a:rPr sz="23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60" dirty="0">
                <a:solidFill>
                  <a:schemeClr val="tx1"/>
                </a:solidFill>
                <a:latin typeface="Trebuchet MS"/>
                <a:cs typeface="Trebuchet MS"/>
              </a:rPr>
              <a:t>development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 marR="1134745">
              <a:lnSpc>
                <a:spcPts val="3229"/>
              </a:lnSpc>
            </a:pPr>
            <a:r>
              <a:rPr sz="2350" spc="50" dirty="0">
                <a:solidFill>
                  <a:schemeClr val="tx1"/>
                </a:solidFill>
                <a:latin typeface="Trebuchet MS"/>
                <a:cs typeface="Trebuchet MS"/>
              </a:rPr>
              <a:t>Frontend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5" dirty="0">
                <a:solidFill>
                  <a:schemeClr val="tx1"/>
                </a:solidFill>
                <a:latin typeface="Trebuchet MS"/>
                <a:cs typeface="Trebuchet MS"/>
              </a:rPr>
              <a:t>UI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60" dirty="0">
                <a:solidFill>
                  <a:schemeClr val="tx1"/>
                </a:solidFill>
                <a:latin typeface="Trebuchet MS"/>
                <a:cs typeface="Trebuchet MS"/>
              </a:rPr>
              <a:t>development </a:t>
            </a:r>
            <a:r>
              <a:rPr sz="2350" spc="-10" dirty="0">
                <a:solidFill>
                  <a:schemeClr val="tx1"/>
                </a:solidFill>
                <a:latin typeface="Trebuchet MS"/>
                <a:cs typeface="Trebuchet MS"/>
              </a:rPr>
              <a:t>Explainability</a:t>
            </a:r>
            <a:r>
              <a:rPr sz="235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chemeClr val="tx1"/>
                </a:solidFill>
                <a:latin typeface="Trebuchet MS"/>
                <a:cs typeface="Trebuchet MS"/>
              </a:rPr>
              <a:t>integration</a:t>
            </a:r>
            <a:r>
              <a:rPr sz="2350" spc="-6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chemeClr val="tx1"/>
                </a:solidFill>
                <a:latin typeface="Trebuchet MS"/>
                <a:cs typeface="Trebuchet MS"/>
              </a:rPr>
              <a:t>(SHAP) </a:t>
            </a:r>
            <a:r>
              <a:rPr sz="2350" spc="170" dirty="0">
                <a:solidFill>
                  <a:schemeClr val="tx1"/>
                </a:solidFill>
                <a:latin typeface="Trebuchet MS"/>
                <a:cs typeface="Trebuchet MS"/>
              </a:rPr>
              <a:t>PDF</a:t>
            </a:r>
            <a:r>
              <a:rPr sz="235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report</a:t>
            </a:r>
            <a:r>
              <a:rPr sz="23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chemeClr val="tx1"/>
                </a:solidFill>
                <a:latin typeface="Trebuchet MS"/>
                <a:cs typeface="Trebuchet MS"/>
              </a:rPr>
              <a:t>generation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2350" spc="50" dirty="0">
                <a:solidFill>
                  <a:schemeClr val="tx1"/>
                </a:solidFill>
                <a:latin typeface="Trebuchet MS"/>
                <a:cs typeface="Trebuchet MS"/>
              </a:rPr>
              <a:t>Testing</a:t>
            </a:r>
            <a:r>
              <a:rPr sz="23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G</a:t>
            </a:r>
            <a:r>
              <a:rPr sz="23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60" dirty="0">
                <a:solidFill>
                  <a:schemeClr val="tx1"/>
                </a:solidFill>
                <a:latin typeface="Trebuchet MS"/>
                <a:cs typeface="Trebuchet MS"/>
              </a:rPr>
              <a:t>deployment</a:t>
            </a:r>
            <a:endParaRPr sz="23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13854" y="0"/>
            <a:ext cx="1474145" cy="2838449"/>
          </a:xfrm>
          <a:prstGeom prst="rect">
            <a:avLst/>
          </a:prstGeom>
        </p:spPr>
      </p:pic>
      <p:pic>
        <p:nvPicPr>
          <p:cNvPr id="19" name="Picture 18" descr="Adhesive notes on glass wall">
            <a:extLst>
              <a:ext uri="{FF2B5EF4-FFF2-40B4-BE49-F238E27FC236}">
                <a16:creationId xmlns:a16="http://schemas.microsoft.com/office/drawing/2014/main" id="{A08664D5-A4BD-FC36-F4E4-170F121AE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6" y="2247900"/>
            <a:ext cx="9078184" cy="60506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8637726" y="2388562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821" y="281644"/>
                </a:moveTo>
                <a:lnTo>
                  <a:pt x="96311" y="274464"/>
                </a:lnTo>
                <a:lnTo>
                  <a:pt x="57654" y="254473"/>
                </a:lnTo>
                <a:lnTo>
                  <a:pt x="27170" y="223989"/>
                </a:lnTo>
                <a:lnTo>
                  <a:pt x="7179" y="185332"/>
                </a:lnTo>
                <a:lnTo>
                  <a:pt x="0" y="140822"/>
                </a:lnTo>
                <a:lnTo>
                  <a:pt x="7179" y="96311"/>
                </a:lnTo>
                <a:lnTo>
                  <a:pt x="27170" y="57654"/>
                </a:lnTo>
                <a:lnTo>
                  <a:pt x="57654" y="27170"/>
                </a:lnTo>
                <a:lnTo>
                  <a:pt x="96311" y="7179"/>
                </a:lnTo>
                <a:lnTo>
                  <a:pt x="140821" y="0"/>
                </a:lnTo>
                <a:lnTo>
                  <a:pt x="185332" y="7179"/>
                </a:lnTo>
                <a:lnTo>
                  <a:pt x="223989" y="27170"/>
                </a:lnTo>
                <a:lnTo>
                  <a:pt x="254473" y="57654"/>
                </a:lnTo>
                <a:lnTo>
                  <a:pt x="274464" y="96311"/>
                </a:lnTo>
                <a:lnTo>
                  <a:pt x="281643" y="140822"/>
                </a:lnTo>
                <a:lnTo>
                  <a:pt x="274464" y="185332"/>
                </a:lnTo>
                <a:lnTo>
                  <a:pt x="254473" y="223989"/>
                </a:lnTo>
                <a:lnTo>
                  <a:pt x="223989" y="254473"/>
                </a:lnTo>
                <a:lnTo>
                  <a:pt x="185332" y="274464"/>
                </a:lnTo>
                <a:lnTo>
                  <a:pt x="140821" y="2816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4623" y="2346959"/>
            <a:ext cx="4751831" cy="2142743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115946" y="2453536"/>
            <a:ext cx="4378325" cy="1936114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 marR="5080">
              <a:lnSpc>
                <a:spcPts val="7120"/>
              </a:lnSpc>
              <a:spcBef>
                <a:spcPts val="1000"/>
              </a:spcBef>
            </a:pPr>
            <a:r>
              <a:rPr sz="6600" spc="-695" dirty="0">
                <a:solidFill>
                  <a:schemeClr val="tx1"/>
                </a:solidFill>
              </a:rPr>
              <a:t>MODEL </a:t>
            </a:r>
            <a:r>
              <a:rPr sz="6600" spc="-800" dirty="0">
                <a:solidFill>
                  <a:schemeClr val="tx1"/>
                </a:solidFill>
              </a:rPr>
              <a:t>DEVELOPMENT</a:t>
            </a:r>
            <a:endParaRPr sz="6600" dirty="0">
              <a:solidFill>
                <a:schemeClr val="tx1"/>
              </a:solidFill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CCDDA2ED-A0C6-231E-DAC5-E1FDF37C63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9616201"/>
              </p:ext>
            </p:extLst>
          </p:nvPr>
        </p:nvGraphicFramePr>
        <p:xfrm>
          <a:off x="8778495" y="1092220"/>
          <a:ext cx="2359660" cy="1779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11473207" y="929686"/>
            <a:ext cx="6149975" cy="21186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Contains</a:t>
            </a:r>
            <a:r>
              <a:rPr sz="2400" spc="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loan</a:t>
            </a:r>
            <a:r>
              <a:rPr sz="2400" spc="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applicant</a:t>
            </a:r>
            <a:r>
              <a:rPr sz="2400" spc="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details</a:t>
            </a:r>
            <a:r>
              <a:rPr sz="2400" spc="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100" dirty="0">
                <a:solidFill>
                  <a:schemeClr val="tx1"/>
                </a:solidFill>
                <a:latin typeface="Trebuchet MS"/>
                <a:cs typeface="Trebuchet MS"/>
              </a:rPr>
              <a:t>such</a:t>
            </a:r>
            <a:r>
              <a:rPr sz="2400" spc="1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chemeClr val="tx1"/>
                </a:solidFill>
                <a:latin typeface="Trebuchet MS"/>
                <a:cs typeface="Trebuchet MS"/>
              </a:rPr>
              <a:t>as</a:t>
            </a:r>
            <a:r>
              <a:rPr sz="2400" spc="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Trebuchet MS"/>
                <a:cs typeface="Trebuchet MS"/>
              </a:rPr>
              <a:t>income,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dependents,</a:t>
            </a:r>
            <a:r>
              <a:rPr sz="2400" spc="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Trebuchet MS"/>
                <a:cs typeface="Trebuchet MS"/>
              </a:rPr>
              <a:t>credit</a:t>
            </a:r>
            <a:r>
              <a:rPr sz="2400" spc="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-30" dirty="0">
                <a:solidFill>
                  <a:schemeClr val="tx1"/>
                </a:solidFill>
                <a:latin typeface="Trebuchet MS"/>
                <a:cs typeface="Trebuchet MS"/>
              </a:rPr>
              <a:t>history,</a:t>
            </a:r>
            <a:r>
              <a:rPr sz="2400" spc="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loan</a:t>
            </a:r>
            <a:r>
              <a:rPr sz="2400" spc="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amount,</a:t>
            </a:r>
            <a:r>
              <a:rPr sz="2400" spc="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00" spc="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Trebuchet MS"/>
                <a:cs typeface="Trebuchet MS"/>
              </a:rPr>
              <a:t>tenure. </a:t>
            </a:r>
            <a:r>
              <a:rPr sz="2400" spc="80" dirty="0">
                <a:solidFill>
                  <a:schemeClr val="tx1"/>
                </a:solidFill>
                <a:latin typeface="Trebuchet MS"/>
                <a:cs typeface="Trebuchet MS"/>
              </a:rPr>
              <a:t>These</a:t>
            </a:r>
            <a:r>
              <a:rPr sz="2400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features</a:t>
            </a:r>
            <a:r>
              <a:rPr sz="240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Trebuchet MS"/>
                <a:cs typeface="Trebuchet MS"/>
              </a:rPr>
              <a:t>reflect</a:t>
            </a:r>
            <a:r>
              <a:rPr sz="240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40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Trebuchet MS"/>
                <a:cs typeface="Trebuchet MS"/>
              </a:rPr>
              <a:t>applicant’s</a:t>
            </a:r>
            <a:r>
              <a:rPr sz="240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Trebuchet MS"/>
                <a:cs typeface="Trebuchet MS"/>
              </a:rPr>
              <a:t>financial </a:t>
            </a:r>
            <a:r>
              <a:rPr sz="2400" spc="-25" dirty="0">
                <a:solidFill>
                  <a:schemeClr val="tx1"/>
                </a:solidFill>
                <a:latin typeface="Trebuchet MS"/>
                <a:cs typeface="Trebuchet MS"/>
              </a:rPr>
              <a:t>stability</a:t>
            </a:r>
            <a:r>
              <a:rPr sz="2400" spc="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2400" spc="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repayment</a:t>
            </a:r>
            <a:r>
              <a:rPr sz="2400" spc="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Trebuchet MS"/>
                <a:cs typeface="Trebuchet MS"/>
              </a:rPr>
              <a:t>ability</a:t>
            </a:r>
            <a:r>
              <a:rPr sz="2000" spc="-10" dirty="0">
                <a:solidFill>
                  <a:schemeClr val="tx1"/>
                </a:solidFill>
                <a:latin typeface="Trebuchet MS"/>
                <a:cs typeface="Trebuchet MS"/>
              </a:rPr>
              <a:t>.</a:t>
            </a: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31081125-6402-2DC6-FC68-2C660031EA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809625"/>
              </p:ext>
            </p:extLst>
          </p:nvPr>
        </p:nvGraphicFramePr>
        <p:xfrm>
          <a:off x="8778495" y="3600067"/>
          <a:ext cx="2359660" cy="1779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11556801" y="3880869"/>
            <a:ext cx="6200775" cy="20881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15290">
              <a:lnSpc>
                <a:spcPct val="115599"/>
              </a:lnSpc>
              <a:spcBef>
                <a:spcPts val="100"/>
              </a:spcBef>
            </a:pPr>
            <a:r>
              <a:rPr sz="2400" spc="85" dirty="0">
                <a:solidFill>
                  <a:schemeClr val="tx1"/>
                </a:solidFill>
                <a:latin typeface="Trebuchet MS"/>
                <a:cs typeface="Trebuchet MS"/>
              </a:rPr>
              <a:t>Missing</a:t>
            </a:r>
            <a:r>
              <a:rPr sz="240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chemeClr val="tx1"/>
                </a:solidFill>
                <a:latin typeface="Trebuchet MS"/>
                <a:cs typeface="Trebuchet MS"/>
              </a:rPr>
              <a:t>values</a:t>
            </a:r>
            <a:r>
              <a:rPr sz="240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are</a:t>
            </a:r>
            <a:r>
              <a:rPr sz="240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chemeClr val="tx1"/>
                </a:solidFill>
                <a:latin typeface="Trebuchet MS"/>
                <a:cs typeface="Trebuchet MS"/>
              </a:rPr>
              <a:t>handled</a:t>
            </a:r>
            <a:r>
              <a:rPr sz="240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40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avoid</a:t>
            </a:r>
            <a:r>
              <a:rPr sz="240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r>
              <a:rPr sz="240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Trebuchet MS"/>
                <a:cs typeface="Trebuchet MS"/>
              </a:rPr>
              <a:t>loss.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Categorical</a:t>
            </a:r>
            <a:r>
              <a:rPr sz="2400" spc="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variables</a:t>
            </a:r>
            <a:r>
              <a:rPr sz="2400" spc="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are</a:t>
            </a:r>
            <a:r>
              <a:rPr sz="2400" spc="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chemeClr val="tx1"/>
                </a:solidFill>
                <a:latin typeface="Trebuchet MS"/>
                <a:cs typeface="Trebuchet MS"/>
              </a:rPr>
              <a:t>encoded</a:t>
            </a:r>
            <a:r>
              <a:rPr sz="2400" spc="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chemeClr val="tx1"/>
                </a:solidFill>
                <a:latin typeface="Trebuchet MS"/>
                <a:cs typeface="Trebuchet MS"/>
              </a:rPr>
              <a:t>into</a:t>
            </a:r>
            <a:r>
              <a:rPr sz="2400" spc="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Trebuchet MS"/>
                <a:cs typeface="Trebuchet MS"/>
              </a:rPr>
              <a:t>numerical form.</a:t>
            </a:r>
            <a:endParaRPr sz="24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Feature</a:t>
            </a:r>
            <a:r>
              <a:rPr sz="240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chemeClr val="tx1"/>
                </a:solidFill>
                <a:latin typeface="Trebuchet MS"/>
                <a:cs typeface="Trebuchet MS"/>
              </a:rPr>
              <a:t>scaling</a:t>
            </a:r>
            <a:r>
              <a:rPr sz="2400" spc="-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is</a:t>
            </a:r>
            <a:r>
              <a:rPr sz="2400" spc="-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applied</a:t>
            </a:r>
            <a:r>
              <a:rPr sz="2400" spc="-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2400" spc="-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uniform</a:t>
            </a:r>
            <a:r>
              <a:rPr sz="2400" spc="-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chemeClr val="tx1"/>
                </a:solidFill>
                <a:latin typeface="Trebuchet MS"/>
                <a:cs typeface="Trebuchet MS"/>
              </a:rPr>
              <a:t>model</a:t>
            </a:r>
            <a:r>
              <a:rPr sz="2400" spc="-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Trebuchet MS"/>
                <a:cs typeface="Trebuchet MS"/>
              </a:rPr>
              <a:t>training.</a:t>
            </a:r>
            <a:endParaRPr sz="24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2BC8B391-35C3-963B-500B-3C0C84A3F4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0374652"/>
              </p:ext>
            </p:extLst>
          </p:nvPr>
        </p:nvGraphicFramePr>
        <p:xfrm>
          <a:off x="8778495" y="6452849"/>
          <a:ext cx="2359660" cy="1233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1584015" y="6406131"/>
            <a:ext cx="5928360" cy="21186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400" spc="90" dirty="0">
                <a:solidFill>
                  <a:schemeClr val="tx1"/>
                </a:solidFill>
                <a:latin typeface="Trebuchet MS"/>
                <a:cs typeface="Trebuchet MS"/>
              </a:rPr>
              <a:t>XGBoost</a:t>
            </a:r>
            <a:r>
              <a:rPr sz="240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Classifier</a:t>
            </a:r>
            <a:r>
              <a:rPr sz="24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is</a:t>
            </a:r>
            <a:r>
              <a:rPr sz="24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chemeClr val="tx1"/>
                </a:solidFill>
                <a:latin typeface="Trebuchet MS"/>
                <a:cs typeface="Trebuchet MS"/>
              </a:rPr>
              <a:t>chosen</a:t>
            </a:r>
            <a:r>
              <a:rPr sz="24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24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chemeClr val="tx1"/>
                </a:solidFill>
                <a:latin typeface="Trebuchet MS"/>
                <a:cs typeface="Trebuchet MS"/>
              </a:rPr>
              <a:t>high</a:t>
            </a:r>
            <a:r>
              <a:rPr sz="240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Trebuchet MS"/>
                <a:cs typeface="Trebuchet MS"/>
              </a:rPr>
              <a:t>accuracy.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Effectively</a:t>
            </a:r>
            <a:r>
              <a:rPr sz="2400" spc="-5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chemeClr val="tx1"/>
                </a:solidFill>
                <a:latin typeface="Trebuchet MS"/>
                <a:cs typeface="Trebuchet MS"/>
              </a:rPr>
              <a:t>handles</a:t>
            </a:r>
            <a:r>
              <a:rPr sz="2400" spc="-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chemeClr val="tx1"/>
                </a:solidFill>
                <a:latin typeface="Trebuchet MS"/>
                <a:cs typeface="Trebuchet MS"/>
              </a:rPr>
              <a:t>non-</a:t>
            </a:r>
            <a:r>
              <a:rPr sz="2400" spc="-20" dirty="0">
                <a:solidFill>
                  <a:schemeClr val="tx1"/>
                </a:solidFill>
                <a:latin typeface="Trebuchet MS"/>
                <a:cs typeface="Trebuchet MS"/>
              </a:rPr>
              <a:t>linear</a:t>
            </a:r>
            <a:r>
              <a:rPr sz="2400" spc="-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relationships</a:t>
            </a:r>
            <a:r>
              <a:rPr sz="2400" spc="-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2400" spc="-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chemeClr val="tx1"/>
                </a:solidFill>
                <a:latin typeface="Trebuchet MS"/>
                <a:cs typeface="Trebuchet MS"/>
              </a:rPr>
              <a:t>loan </a:t>
            </a:r>
            <a:r>
              <a:rPr sz="2400" spc="-70" dirty="0">
                <a:solidFill>
                  <a:schemeClr val="tx1"/>
                </a:solidFill>
                <a:latin typeface="Trebuchet MS"/>
                <a:cs typeface="Trebuchet MS"/>
              </a:rPr>
              <a:t>data.</a:t>
            </a:r>
            <a:r>
              <a:rPr sz="2400" spc="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chemeClr val="tx1"/>
                </a:solidFill>
                <a:latin typeface="Trebuchet MS"/>
                <a:cs typeface="Trebuchet MS"/>
              </a:rPr>
              <a:t>Provides</a:t>
            </a:r>
            <a:r>
              <a:rPr sz="2400" spc="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Trebuchet MS"/>
                <a:cs typeface="Trebuchet MS"/>
              </a:rPr>
              <a:t>reliable</a:t>
            </a:r>
            <a:r>
              <a:rPr sz="2400" spc="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chemeClr val="tx1"/>
                </a:solidFill>
                <a:latin typeface="Trebuchet MS"/>
                <a:cs typeface="Trebuchet MS"/>
              </a:rPr>
              <a:t>performance</a:t>
            </a:r>
            <a:r>
              <a:rPr sz="2400" spc="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Trebuchet MS"/>
                <a:cs typeface="Trebuchet MS"/>
              </a:rPr>
              <a:t>with</a:t>
            </a:r>
            <a:r>
              <a:rPr sz="2400" spc="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chemeClr val="tx1"/>
                </a:solidFill>
                <a:latin typeface="Trebuchet MS"/>
                <a:cs typeface="Trebuchet MS"/>
              </a:rPr>
              <a:t>reduced </a:t>
            </a:r>
            <a:r>
              <a:rPr sz="2400" spc="-10" dirty="0">
                <a:solidFill>
                  <a:schemeClr val="tx1"/>
                </a:solidFill>
                <a:latin typeface="Trebuchet MS"/>
                <a:cs typeface="Trebuchet MS"/>
              </a:rPr>
              <a:t>overfitting.</a:t>
            </a:r>
            <a:endParaRPr sz="24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637726" y="4420706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0821" y="281644"/>
                </a:moveTo>
                <a:lnTo>
                  <a:pt x="96311" y="274464"/>
                </a:lnTo>
                <a:lnTo>
                  <a:pt x="57654" y="254473"/>
                </a:lnTo>
                <a:lnTo>
                  <a:pt x="27170" y="223989"/>
                </a:lnTo>
                <a:lnTo>
                  <a:pt x="7179" y="185332"/>
                </a:lnTo>
                <a:lnTo>
                  <a:pt x="0" y="140821"/>
                </a:lnTo>
                <a:lnTo>
                  <a:pt x="7179" y="96311"/>
                </a:lnTo>
                <a:lnTo>
                  <a:pt x="27170" y="57654"/>
                </a:lnTo>
                <a:lnTo>
                  <a:pt x="57654" y="27170"/>
                </a:lnTo>
                <a:lnTo>
                  <a:pt x="96311" y="7179"/>
                </a:lnTo>
                <a:lnTo>
                  <a:pt x="140821" y="0"/>
                </a:lnTo>
                <a:lnTo>
                  <a:pt x="185332" y="7179"/>
                </a:lnTo>
                <a:lnTo>
                  <a:pt x="223989" y="27170"/>
                </a:lnTo>
                <a:lnTo>
                  <a:pt x="254473" y="57654"/>
                </a:lnTo>
                <a:lnTo>
                  <a:pt x="274464" y="96311"/>
                </a:lnTo>
                <a:lnTo>
                  <a:pt x="281643" y="140821"/>
                </a:lnTo>
                <a:lnTo>
                  <a:pt x="274464" y="185332"/>
                </a:lnTo>
                <a:lnTo>
                  <a:pt x="254473" y="223989"/>
                </a:lnTo>
                <a:lnTo>
                  <a:pt x="223989" y="254473"/>
                </a:lnTo>
                <a:lnTo>
                  <a:pt x="185332" y="274464"/>
                </a:lnTo>
                <a:lnTo>
                  <a:pt x="140821" y="2816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37726" y="6407901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40" h="281940">
                <a:moveTo>
                  <a:pt x="140821" y="281644"/>
                </a:moveTo>
                <a:lnTo>
                  <a:pt x="96311" y="274464"/>
                </a:lnTo>
                <a:lnTo>
                  <a:pt x="57654" y="254473"/>
                </a:lnTo>
                <a:lnTo>
                  <a:pt x="27170" y="223989"/>
                </a:lnTo>
                <a:lnTo>
                  <a:pt x="7179" y="185332"/>
                </a:lnTo>
                <a:lnTo>
                  <a:pt x="0" y="140822"/>
                </a:lnTo>
                <a:lnTo>
                  <a:pt x="7179" y="96311"/>
                </a:lnTo>
                <a:lnTo>
                  <a:pt x="27170" y="57654"/>
                </a:lnTo>
                <a:lnTo>
                  <a:pt x="57654" y="27170"/>
                </a:lnTo>
                <a:lnTo>
                  <a:pt x="96311" y="7179"/>
                </a:lnTo>
                <a:lnTo>
                  <a:pt x="140821" y="0"/>
                </a:lnTo>
                <a:lnTo>
                  <a:pt x="185332" y="7179"/>
                </a:lnTo>
                <a:lnTo>
                  <a:pt x="223989" y="27170"/>
                </a:lnTo>
                <a:lnTo>
                  <a:pt x="254473" y="57654"/>
                </a:lnTo>
                <a:lnTo>
                  <a:pt x="274464" y="96311"/>
                </a:lnTo>
                <a:lnTo>
                  <a:pt x="281643" y="140822"/>
                </a:lnTo>
                <a:lnTo>
                  <a:pt x="274464" y="185332"/>
                </a:lnTo>
                <a:lnTo>
                  <a:pt x="254473" y="223989"/>
                </a:lnTo>
                <a:lnTo>
                  <a:pt x="223989" y="254473"/>
                </a:lnTo>
                <a:lnTo>
                  <a:pt x="185332" y="274464"/>
                </a:lnTo>
                <a:lnTo>
                  <a:pt x="140821" y="2816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0" y="3246365"/>
            <a:ext cx="682624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1" spc="-730" dirty="0">
                <a:solidFill>
                  <a:schemeClr val="tx1"/>
                </a:solidFill>
                <a:latin typeface="Trebuchet MS"/>
                <a:cs typeface="Trebuchet MS"/>
              </a:rPr>
              <a:t>HYPERPARAMETER</a:t>
            </a:r>
            <a:endParaRPr sz="8000" b="1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711" y="5549894"/>
            <a:ext cx="5155195" cy="1947328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 marR="5080">
              <a:lnSpc>
                <a:spcPts val="7130"/>
              </a:lnSpc>
              <a:spcBef>
                <a:spcPts val="985"/>
              </a:spcBef>
            </a:pPr>
            <a:r>
              <a:rPr sz="8000" b="1" spc="-980" dirty="0">
                <a:solidFill>
                  <a:schemeClr val="tx1"/>
                </a:solidFill>
                <a:latin typeface="Trebuchet MS"/>
                <a:cs typeface="Trebuchet MS"/>
              </a:rPr>
              <a:t>TUNING</a:t>
            </a:r>
            <a:r>
              <a:rPr sz="8000" b="1" spc="-4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8000" b="1" spc="-1405" dirty="0">
                <a:solidFill>
                  <a:schemeClr val="tx1"/>
                </a:solidFill>
                <a:latin typeface="Trebuchet MS"/>
                <a:cs typeface="Trebuchet MS"/>
              </a:rPr>
              <a:t>&amp; </a:t>
            </a:r>
            <a:r>
              <a:rPr sz="8000" b="1" spc="-835" dirty="0">
                <a:solidFill>
                  <a:schemeClr val="tx1"/>
                </a:solidFill>
                <a:latin typeface="Trebuchet MS"/>
                <a:cs typeface="Trebuchet MS"/>
              </a:rPr>
              <a:t>ACCURACY</a:t>
            </a:r>
            <a:endParaRPr sz="8000" b="1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86953" y="2052721"/>
            <a:ext cx="6986915" cy="1097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95"/>
              </a:spcBef>
            </a:pPr>
            <a:r>
              <a:rPr sz="3200" b="1" spc="45" dirty="0">
                <a:solidFill>
                  <a:schemeClr val="tx1"/>
                </a:solidFill>
                <a:latin typeface="Trebuchet MS"/>
                <a:cs typeface="Trebuchet MS"/>
              </a:rPr>
              <a:t>Learning</a:t>
            </a:r>
            <a:r>
              <a:rPr sz="3200" b="1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200" b="1" spc="-20" dirty="0">
                <a:solidFill>
                  <a:schemeClr val="tx1"/>
                </a:solidFill>
                <a:latin typeface="Trebuchet MS"/>
                <a:cs typeface="Trebuchet MS"/>
              </a:rPr>
              <a:t>rate</a:t>
            </a:r>
            <a:r>
              <a:rPr sz="3200" b="1" spc="100" dirty="0">
                <a:solidFill>
                  <a:schemeClr val="tx1"/>
                </a:solidFill>
                <a:latin typeface="Trebuchet MS"/>
                <a:cs typeface="Trebuchet MS"/>
              </a:rPr>
              <a:t> Number</a:t>
            </a:r>
            <a:r>
              <a:rPr sz="3200" b="1" spc="-6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3200" b="1" spc="-6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200" b="1" spc="-10" dirty="0">
                <a:solidFill>
                  <a:schemeClr val="tx1"/>
                </a:solidFill>
                <a:latin typeface="Trebuchet MS"/>
                <a:cs typeface="Trebuchet MS"/>
              </a:rPr>
              <a:t>estimators </a:t>
            </a:r>
            <a:r>
              <a:rPr sz="3200" b="1" spc="110" dirty="0">
                <a:solidFill>
                  <a:schemeClr val="tx1"/>
                </a:solidFill>
                <a:latin typeface="Trebuchet MS"/>
                <a:cs typeface="Trebuchet MS"/>
              </a:rPr>
              <a:t>Max</a:t>
            </a:r>
            <a:r>
              <a:rPr sz="3200" b="1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200" b="1" spc="-20" dirty="0">
                <a:solidFill>
                  <a:schemeClr val="tx1"/>
                </a:solidFill>
                <a:latin typeface="Trebuchet MS"/>
                <a:cs typeface="Trebuchet MS"/>
              </a:rPr>
              <a:t>depth</a:t>
            </a:r>
            <a:endParaRPr sz="3200" b="1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62457" y="4079542"/>
            <a:ext cx="7235905" cy="16418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3200" b="1" spc="-10" dirty="0">
                <a:solidFill>
                  <a:schemeClr val="tx1"/>
                </a:solidFill>
                <a:latin typeface="Trebuchet MS"/>
                <a:cs typeface="Trebuchet MS"/>
              </a:rPr>
              <a:t>Achieved:</a:t>
            </a:r>
            <a:endParaRPr sz="3200" b="1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414020" marR="5080">
              <a:lnSpc>
                <a:spcPct val="114900"/>
              </a:lnSpc>
              <a:spcBef>
                <a:spcPts val="35"/>
              </a:spcBef>
            </a:pPr>
            <a:r>
              <a:rPr sz="3200" b="1" spc="75" dirty="0">
                <a:solidFill>
                  <a:schemeClr val="tx1"/>
                </a:solidFill>
                <a:latin typeface="Trebuchet MS"/>
                <a:cs typeface="Trebuchet MS"/>
              </a:rPr>
              <a:t>High</a:t>
            </a:r>
            <a:r>
              <a:rPr sz="3200" b="1" spc="-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chemeClr val="tx1"/>
                </a:solidFill>
                <a:latin typeface="Trebuchet MS"/>
                <a:cs typeface="Trebuchet MS"/>
              </a:rPr>
              <a:t>prediction</a:t>
            </a:r>
            <a:r>
              <a:rPr sz="3200" b="1" spc="-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200" b="1" spc="40" dirty="0">
                <a:solidFill>
                  <a:schemeClr val="tx1"/>
                </a:solidFill>
                <a:latin typeface="Trebuchet MS"/>
                <a:cs typeface="Trebuchet MS"/>
              </a:rPr>
              <a:t>accuracy </a:t>
            </a:r>
            <a:r>
              <a:rPr sz="3200" b="1" spc="95" dirty="0">
                <a:solidFill>
                  <a:schemeClr val="tx1"/>
                </a:solidFill>
                <a:latin typeface="Trebuchet MS"/>
                <a:cs typeface="Trebuchet MS"/>
              </a:rPr>
              <a:t>Reduced</a:t>
            </a:r>
            <a:r>
              <a:rPr sz="3200" b="1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200" b="1" spc="-10" dirty="0">
                <a:solidFill>
                  <a:schemeClr val="tx1"/>
                </a:solidFill>
                <a:latin typeface="Trebuchet MS"/>
                <a:cs typeface="Trebuchet MS"/>
              </a:rPr>
              <a:t>overfitting</a:t>
            </a:r>
            <a:endParaRPr sz="3200" b="1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8839200" y="1076099"/>
            <a:ext cx="6634668" cy="3699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06755" marR="733425">
              <a:lnSpc>
                <a:spcPts val="2700"/>
              </a:lnSpc>
              <a:spcBef>
                <a:spcPts val="125"/>
              </a:spcBef>
            </a:pPr>
            <a:r>
              <a:rPr sz="3200" b="1" spc="-10" dirty="0">
                <a:solidFill>
                  <a:schemeClr val="tx1"/>
                </a:solidFill>
                <a:latin typeface="Trebuchet MS"/>
                <a:cs typeface="Trebuchet MS"/>
              </a:rPr>
              <a:t>Hyperparameters tuned:</a:t>
            </a:r>
            <a:endParaRPr sz="3200" b="1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39200" y="7497222"/>
            <a:ext cx="3275422" cy="24483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06450" algn="just">
              <a:lnSpc>
                <a:spcPct val="114900"/>
              </a:lnSpc>
              <a:spcBef>
                <a:spcPts val="95"/>
              </a:spcBef>
            </a:pPr>
            <a:r>
              <a:rPr sz="2800" b="1" spc="60" dirty="0">
                <a:solidFill>
                  <a:schemeClr val="tx1"/>
                </a:solidFill>
                <a:latin typeface="Trebuchet MS"/>
                <a:cs typeface="Trebuchet MS"/>
              </a:rPr>
              <a:t>Accuracy </a:t>
            </a:r>
            <a:r>
              <a:rPr sz="2800" b="1" spc="-10" dirty="0">
                <a:solidFill>
                  <a:schemeClr val="tx1"/>
                </a:solidFill>
                <a:latin typeface="Trebuchet MS"/>
                <a:cs typeface="Trebuchet MS"/>
              </a:rPr>
              <a:t>Precision Recall</a:t>
            </a:r>
            <a:endParaRPr sz="2800" b="1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 marR="5080" algn="just">
              <a:lnSpc>
                <a:spcPct val="114900"/>
              </a:lnSpc>
            </a:pPr>
            <a:r>
              <a:rPr sz="2800" b="1" dirty="0">
                <a:solidFill>
                  <a:schemeClr val="tx1"/>
                </a:solidFill>
                <a:latin typeface="Trebuchet MS"/>
                <a:cs typeface="Trebuchet MS"/>
              </a:rPr>
              <a:t>F1-</a:t>
            </a:r>
            <a:r>
              <a:rPr sz="2800" b="1" spc="75" dirty="0">
                <a:solidFill>
                  <a:schemeClr val="tx1"/>
                </a:solidFill>
                <a:latin typeface="Trebuchet MS"/>
                <a:cs typeface="Trebuchet MS"/>
              </a:rPr>
              <a:t>Score </a:t>
            </a:r>
            <a:r>
              <a:rPr sz="2800" b="1" spc="55" dirty="0">
                <a:solidFill>
                  <a:schemeClr val="tx1"/>
                </a:solidFill>
                <a:latin typeface="Trebuchet MS"/>
                <a:cs typeface="Trebuchet MS"/>
              </a:rPr>
              <a:t>Confusion</a:t>
            </a:r>
            <a:r>
              <a:rPr sz="2800" b="1" spc="-5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800" b="1" spc="-10" dirty="0">
                <a:solidFill>
                  <a:schemeClr val="tx1"/>
                </a:solidFill>
                <a:latin typeface="Trebuchet MS"/>
                <a:cs typeface="Trebuchet MS"/>
              </a:rPr>
              <a:t>Matrix</a:t>
            </a:r>
            <a:endParaRPr sz="2800" b="1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23506" y="6667072"/>
            <a:ext cx="4085590" cy="64440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05410" algn="ctr">
              <a:lnSpc>
                <a:spcPct val="100000"/>
              </a:lnSpc>
              <a:spcBef>
                <a:spcPts val="1185"/>
              </a:spcBef>
            </a:pPr>
            <a:r>
              <a:rPr sz="3200" b="1" dirty="0">
                <a:solidFill>
                  <a:schemeClr val="tx1"/>
                </a:solidFill>
                <a:latin typeface="Trebuchet MS"/>
                <a:cs typeface="Trebuchet MS"/>
              </a:rPr>
              <a:t>Evaluation</a:t>
            </a:r>
            <a:r>
              <a:rPr sz="3200" b="1" spc="2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200" b="1" spc="35" dirty="0">
                <a:solidFill>
                  <a:schemeClr val="tx1"/>
                </a:solidFill>
                <a:latin typeface="Trebuchet MS"/>
                <a:cs typeface="Trebuchet MS"/>
              </a:rPr>
              <a:t>Metrics</a:t>
            </a:r>
            <a:endParaRPr sz="3200" b="1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2407" y="2215895"/>
            <a:ext cx="7687055" cy="12862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86382" y="2316609"/>
            <a:ext cx="7319645" cy="1072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850" spc="-705" dirty="0">
                <a:solidFill>
                  <a:schemeClr val="tx1"/>
                </a:solidFill>
              </a:rPr>
              <a:t>EXPLAINABILITY</a:t>
            </a:r>
            <a:r>
              <a:rPr sz="6850" spc="-434" dirty="0">
                <a:solidFill>
                  <a:schemeClr val="tx1"/>
                </a:solidFill>
              </a:rPr>
              <a:t> </a:t>
            </a:r>
            <a:r>
              <a:rPr sz="6850" spc="-625" dirty="0">
                <a:solidFill>
                  <a:schemeClr val="tx1"/>
                </a:solidFill>
              </a:rPr>
              <a:t>(SHAP)</a:t>
            </a:r>
            <a:endParaRPr sz="6850">
              <a:solidFill>
                <a:schemeClr val="tx1"/>
              </a:solidFill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343822"/>
            <a:ext cx="6264125" cy="6257924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642E5CDA-D85E-1737-B23B-D5EC406C8CFE}"/>
              </a:ext>
            </a:extLst>
          </p:cNvPr>
          <p:cNvGraphicFramePr/>
          <p:nvPr/>
        </p:nvGraphicFramePr>
        <p:xfrm>
          <a:off x="6499075" y="3632812"/>
          <a:ext cx="3447415" cy="832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0438403" y="3538055"/>
            <a:ext cx="6934200" cy="1256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83845">
              <a:lnSpc>
                <a:spcPct val="114599"/>
              </a:lnSpc>
              <a:spcBef>
                <a:spcPts val="95"/>
              </a:spcBef>
            </a:pPr>
            <a:r>
              <a:rPr sz="2350" spc="200" dirty="0">
                <a:solidFill>
                  <a:schemeClr val="tx1"/>
                </a:solidFill>
                <a:latin typeface="Trebuchet MS"/>
                <a:cs typeface="Trebuchet MS"/>
              </a:rPr>
              <a:t>SHAP</a:t>
            </a:r>
            <a:r>
              <a:rPr sz="2350" spc="-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65" dirty="0">
                <a:solidFill>
                  <a:schemeClr val="tx1"/>
                </a:solidFill>
                <a:latin typeface="Trebuchet MS"/>
                <a:cs typeface="Trebuchet MS"/>
              </a:rPr>
              <a:t>(SHapley</a:t>
            </a:r>
            <a:r>
              <a:rPr sz="2350" spc="-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Additive</a:t>
            </a:r>
            <a:r>
              <a:rPr sz="2350" spc="-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exPlanations)</a:t>
            </a:r>
            <a:r>
              <a:rPr sz="2350" spc="-4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is</a:t>
            </a:r>
            <a:r>
              <a:rPr sz="2350" spc="-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25" dirty="0">
                <a:solidFill>
                  <a:schemeClr val="tx1"/>
                </a:solidFill>
                <a:latin typeface="Trebuchet MS"/>
                <a:cs typeface="Trebuchet MS"/>
              </a:rPr>
              <a:t>used</a:t>
            </a:r>
            <a:r>
              <a:rPr sz="2350" spc="-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chemeClr val="tx1"/>
                </a:solidFill>
                <a:latin typeface="Trebuchet MS"/>
                <a:cs typeface="Trebuchet MS"/>
              </a:rPr>
              <a:t>to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explain</a:t>
            </a:r>
            <a:r>
              <a:rPr sz="2350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280" dirty="0">
                <a:solidFill>
                  <a:schemeClr val="tx1"/>
                </a:solidFill>
                <a:latin typeface="Trebuchet MS"/>
                <a:cs typeface="Trebuchet MS"/>
              </a:rPr>
              <a:t>ML</a:t>
            </a:r>
            <a:r>
              <a:rPr sz="235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00" dirty="0">
                <a:solidFill>
                  <a:schemeClr val="tx1"/>
                </a:solidFill>
                <a:latin typeface="Trebuchet MS"/>
                <a:cs typeface="Trebuchet MS"/>
              </a:rPr>
              <a:t>model</a:t>
            </a:r>
            <a:r>
              <a:rPr sz="2350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chemeClr val="tx1"/>
                </a:solidFill>
                <a:latin typeface="Trebuchet MS"/>
                <a:cs typeface="Trebuchet MS"/>
              </a:rPr>
              <a:t>predictions.</a:t>
            </a:r>
            <a:endParaRPr sz="235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2350" spc="-125" dirty="0">
                <a:solidFill>
                  <a:schemeClr val="tx1"/>
                </a:solidFill>
                <a:latin typeface="Trebuchet MS"/>
                <a:cs typeface="Trebuchet MS"/>
              </a:rPr>
              <a:t>It</a:t>
            </a:r>
            <a:r>
              <a:rPr sz="235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05" dirty="0">
                <a:solidFill>
                  <a:schemeClr val="tx1"/>
                </a:solidFill>
                <a:latin typeface="Trebuchet MS"/>
                <a:cs typeface="Trebuchet MS"/>
              </a:rPr>
              <a:t>assigns</a:t>
            </a:r>
            <a:r>
              <a:rPr sz="235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importance</a:t>
            </a:r>
            <a:r>
              <a:rPr sz="235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70" dirty="0">
                <a:solidFill>
                  <a:schemeClr val="tx1"/>
                </a:solidFill>
                <a:latin typeface="Trebuchet MS"/>
                <a:cs typeface="Trebuchet MS"/>
              </a:rPr>
              <a:t>values</a:t>
            </a:r>
            <a:r>
              <a:rPr sz="235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235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80" dirty="0">
                <a:solidFill>
                  <a:schemeClr val="tx1"/>
                </a:solidFill>
                <a:latin typeface="Trebuchet MS"/>
                <a:cs typeface="Trebuchet MS"/>
              </a:rPr>
              <a:t>each</a:t>
            </a:r>
            <a:r>
              <a:rPr sz="235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input</a:t>
            </a:r>
            <a:r>
              <a:rPr sz="235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chemeClr val="tx1"/>
                </a:solidFill>
                <a:latin typeface="Trebuchet MS"/>
                <a:cs typeface="Trebuchet MS"/>
              </a:rPr>
              <a:t>feature.</a:t>
            </a:r>
            <a:endParaRPr sz="235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45888444-B63D-1BDB-FF19-B41BB8473668}"/>
              </a:ext>
            </a:extLst>
          </p:cNvPr>
          <p:cNvGraphicFramePr/>
          <p:nvPr/>
        </p:nvGraphicFramePr>
        <p:xfrm>
          <a:off x="6553200" y="5393704"/>
          <a:ext cx="3447415" cy="98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0438403" y="5048743"/>
            <a:ext cx="7065009" cy="1666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09600">
              <a:lnSpc>
                <a:spcPct val="114599"/>
              </a:lnSpc>
              <a:spcBef>
                <a:spcPts val="95"/>
              </a:spcBef>
            </a:pPr>
            <a:r>
              <a:rPr sz="2350" spc="165" dirty="0">
                <a:solidFill>
                  <a:schemeClr val="tx1"/>
                </a:solidFill>
                <a:latin typeface="Trebuchet MS"/>
                <a:cs typeface="Trebuchet MS"/>
              </a:rPr>
              <a:t>Shows</a:t>
            </a:r>
            <a:r>
              <a:rPr sz="2350" spc="-5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50" dirty="0">
                <a:solidFill>
                  <a:schemeClr val="tx1"/>
                </a:solidFill>
                <a:latin typeface="Trebuchet MS"/>
                <a:cs typeface="Trebuchet MS"/>
              </a:rPr>
              <a:t>which</a:t>
            </a:r>
            <a:r>
              <a:rPr sz="2350" spc="-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features</a:t>
            </a:r>
            <a:r>
              <a:rPr sz="2350" spc="-5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110" dirty="0">
                <a:solidFill>
                  <a:schemeClr val="tx1"/>
                </a:solidFill>
                <a:latin typeface="Trebuchet MS"/>
                <a:cs typeface="Trebuchet MS"/>
              </a:rPr>
              <a:t>caused</a:t>
            </a:r>
            <a:r>
              <a:rPr sz="2350" spc="-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loan</a:t>
            </a:r>
            <a:r>
              <a:rPr sz="2350" spc="-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50" dirty="0">
                <a:solidFill>
                  <a:schemeClr val="tx1"/>
                </a:solidFill>
                <a:latin typeface="Trebuchet MS"/>
                <a:cs typeface="Trebuchet MS"/>
              </a:rPr>
              <a:t>approval</a:t>
            </a:r>
            <a:r>
              <a:rPr sz="2350" spc="-5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chemeClr val="tx1"/>
                </a:solidFill>
                <a:latin typeface="Trebuchet MS"/>
                <a:cs typeface="Trebuchet MS"/>
              </a:rPr>
              <a:t>or </a:t>
            </a:r>
            <a:r>
              <a:rPr sz="2350" spc="-10" dirty="0">
                <a:solidFill>
                  <a:schemeClr val="tx1"/>
                </a:solidFill>
                <a:latin typeface="Trebuchet MS"/>
                <a:cs typeface="Trebuchet MS"/>
              </a:rPr>
              <a:t>rejection.</a:t>
            </a:r>
            <a:endParaRPr sz="235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ts val="3229"/>
              </a:lnSpc>
              <a:spcBef>
                <a:spcPts val="105"/>
              </a:spcBef>
            </a:pPr>
            <a:r>
              <a:rPr sz="2350" spc="45" dirty="0">
                <a:solidFill>
                  <a:schemeClr val="tx1"/>
                </a:solidFill>
                <a:latin typeface="Trebuchet MS"/>
                <a:cs typeface="Trebuchet MS"/>
              </a:rPr>
              <a:t>Explains</a:t>
            </a:r>
            <a:r>
              <a:rPr sz="235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impact</a:t>
            </a:r>
            <a:r>
              <a:rPr sz="235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35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income,</a:t>
            </a:r>
            <a:r>
              <a:rPr sz="235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chemeClr val="tx1"/>
                </a:solidFill>
                <a:latin typeface="Trebuchet MS"/>
                <a:cs typeface="Trebuchet MS"/>
              </a:rPr>
              <a:t>credit</a:t>
            </a:r>
            <a:r>
              <a:rPr sz="235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history</a:t>
            </a:r>
            <a:r>
              <a:rPr sz="2350" spc="-6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G</a:t>
            </a:r>
            <a:r>
              <a:rPr sz="235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20" dirty="0">
                <a:solidFill>
                  <a:schemeClr val="tx1"/>
                </a:solidFill>
                <a:latin typeface="Trebuchet MS"/>
                <a:cs typeface="Trebuchet MS"/>
              </a:rPr>
              <a:t>loan </a:t>
            </a:r>
            <a:r>
              <a:rPr sz="2350" spc="-10" dirty="0">
                <a:solidFill>
                  <a:schemeClr val="tx1"/>
                </a:solidFill>
                <a:latin typeface="Trebuchet MS"/>
                <a:cs typeface="Trebuchet MS"/>
              </a:rPr>
              <a:t>amount.</a:t>
            </a:r>
            <a:endParaRPr sz="235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C1383E50-6A5E-4004-2D2B-F8B51B2E9C7F}"/>
              </a:ext>
            </a:extLst>
          </p:cNvPr>
          <p:cNvGraphicFramePr/>
          <p:nvPr/>
        </p:nvGraphicFramePr>
        <p:xfrm>
          <a:off x="6499075" y="7154727"/>
          <a:ext cx="3447415" cy="997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0438403" y="6982907"/>
            <a:ext cx="6670040" cy="1256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764664">
              <a:lnSpc>
                <a:spcPct val="114599"/>
              </a:lnSpc>
              <a:spcBef>
                <a:spcPts val="95"/>
              </a:spcBef>
            </a:pPr>
            <a:r>
              <a:rPr sz="2350" spc="145" dirty="0">
                <a:solidFill>
                  <a:schemeClr val="tx1"/>
                </a:solidFill>
                <a:latin typeface="Trebuchet MS"/>
                <a:cs typeface="Trebuchet MS"/>
              </a:rPr>
              <a:t>Makes</a:t>
            </a:r>
            <a:r>
              <a:rPr sz="2350" spc="-6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60" dirty="0">
                <a:solidFill>
                  <a:schemeClr val="tx1"/>
                </a:solidFill>
                <a:latin typeface="Trebuchet MS"/>
                <a:cs typeface="Trebuchet MS"/>
              </a:rPr>
              <a:t>AI</a:t>
            </a:r>
            <a:r>
              <a:rPr sz="2350" spc="-6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60" dirty="0">
                <a:solidFill>
                  <a:schemeClr val="tx1"/>
                </a:solidFill>
                <a:latin typeface="Trebuchet MS"/>
                <a:cs typeface="Trebuchet MS"/>
              </a:rPr>
              <a:t>decisions</a:t>
            </a:r>
            <a:r>
              <a:rPr sz="2350" spc="-6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transparent</a:t>
            </a:r>
            <a:r>
              <a:rPr sz="2350" spc="-6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40" dirty="0">
                <a:solidFill>
                  <a:schemeClr val="tx1"/>
                </a:solidFill>
                <a:latin typeface="Trebuchet MS"/>
                <a:cs typeface="Trebuchet MS"/>
              </a:rPr>
              <a:t>and </a:t>
            </a:r>
            <a:r>
              <a:rPr sz="2350" spc="-10" dirty="0">
                <a:solidFill>
                  <a:schemeClr val="tx1"/>
                </a:solidFill>
                <a:latin typeface="Trebuchet MS"/>
                <a:cs typeface="Trebuchet MS"/>
              </a:rPr>
              <a:t>understandable.</a:t>
            </a:r>
            <a:endParaRPr sz="235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2350" spc="65" dirty="0">
                <a:solidFill>
                  <a:schemeClr val="tx1"/>
                </a:solidFill>
                <a:latin typeface="Trebuchet MS"/>
                <a:cs typeface="Trebuchet MS"/>
              </a:rPr>
              <a:t>Increases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70" dirty="0">
                <a:solidFill>
                  <a:schemeClr val="tx1"/>
                </a:solidFill>
                <a:latin typeface="Trebuchet MS"/>
                <a:cs typeface="Trebuchet MS"/>
              </a:rPr>
              <a:t>user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20" dirty="0">
                <a:solidFill>
                  <a:schemeClr val="tx1"/>
                </a:solidFill>
                <a:latin typeface="Trebuchet MS"/>
                <a:cs typeface="Trebuchet MS"/>
              </a:rPr>
              <a:t>trust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30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chemeClr val="tx1"/>
                </a:solidFill>
                <a:latin typeface="Trebuchet MS"/>
                <a:cs typeface="Trebuchet MS"/>
              </a:rPr>
              <a:t>loan</a:t>
            </a:r>
            <a:r>
              <a:rPr sz="23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35" dirty="0">
                <a:solidFill>
                  <a:schemeClr val="tx1"/>
                </a:solidFill>
                <a:latin typeface="Trebuchet MS"/>
                <a:cs typeface="Trebuchet MS"/>
              </a:rPr>
              <a:t>eligibility</a:t>
            </a:r>
            <a:r>
              <a:rPr sz="23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chemeClr val="tx1"/>
                </a:solidFill>
                <a:latin typeface="Trebuchet MS"/>
                <a:cs typeface="Trebuchet MS"/>
              </a:rPr>
              <a:t>system.</a:t>
            </a:r>
            <a:endParaRPr sz="235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75706" y="413808"/>
            <a:ext cx="7637163" cy="1949252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 marR="5080">
              <a:lnSpc>
                <a:spcPts val="7120"/>
              </a:lnSpc>
              <a:spcBef>
                <a:spcPts val="1000"/>
              </a:spcBef>
            </a:pPr>
            <a:r>
              <a:rPr sz="7200" spc="-985" dirty="0">
                <a:solidFill>
                  <a:schemeClr val="tx1"/>
                </a:solidFill>
              </a:rPr>
              <a:t>CHATBOT</a:t>
            </a:r>
            <a:r>
              <a:rPr sz="7200" spc="-430" dirty="0">
                <a:solidFill>
                  <a:schemeClr val="tx1"/>
                </a:solidFill>
              </a:rPr>
              <a:t> </a:t>
            </a:r>
            <a:r>
              <a:rPr sz="7200" spc="-390" dirty="0">
                <a:solidFill>
                  <a:schemeClr val="tx1"/>
                </a:solidFill>
              </a:rPr>
              <a:t>–</a:t>
            </a:r>
            <a:r>
              <a:rPr sz="7200" spc="-430" dirty="0">
                <a:solidFill>
                  <a:schemeClr val="tx1"/>
                </a:solidFill>
              </a:rPr>
              <a:t> </a:t>
            </a:r>
            <a:r>
              <a:rPr sz="7200" spc="-819" dirty="0">
                <a:solidFill>
                  <a:schemeClr val="tx1"/>
                </a:solidFill>
              </a:rPr>
              <a:t>TRAINING </a:t>
            </a:r>
            <a:r>
              <a:rPr sz="7200" spc="-1355" dirty="0">
                <a:solidFill>
                  <a:schemeClr val="tx1"/>
                </a:solidFill>
              </a:rPr>
              <a:t>&amp;</a:t>
            </a:r>
            <a:r>
              <a:rPr sz="7200" spc="-445" dirty="0">
                <a:solidFill>
                  <a:schemeClr val="tx1"/>
                </a:solidFill>
              </a:rPr>
              <a:t> </a:t>
            </a:r>
            <a:r>
              <a:rPr sz="7200" spc="-885" dirty="0">
                <a:solidFill>
                  <a:schemeClr val="tx1"/>
                </a:solidFill>
              </a:rPr>
              <a:t>EVALUATION</a:t>
            </a:r>
            <a:endParaRPr sz="7200" dirty="0">
              <a:solidFill>
                <a:schemeClr val="tx1"/>
              </a:solidFill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6192" y="5459578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6192" y="5869153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6192" y="6688303"/>
            <a:ext cx="85725" cy="857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6192" y="7097878"/>
            <a:ext cx="85725" cy="857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6192" y="7507453"/>
            <a:ext cx="85725" cy="8572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518996" y="2888040"/>
            <a:ext cx="5855335" cy="514307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3200" dirty="0">
                <a:solidFill>
                  <a:schemeClr val="tx1"/>
                </a:solidFill>
                <a:latin typeface="Trebuchet MS"/>
                <a:cs typeface="Trebuchet MS"/>
              </a:rPr>
              <a:t>Hybrid</a:t>
            </a:r>
            <a:r>
              <a:rPr sz="3200" spc="1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Trebuchet MS"/>
                <a:cs typeface="Trebuchet MS"/>
              </a:rPr>
              <a:t>approach:</a:t>
            </a:r>
            <a:endParaRPr sz="32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519430" marR="1082675">
              <a:lnSpc>
                <a:spcPts val="3229"/>
              </a:lnSpc>
              <a:spcBef>
                <a:spcPts val="170"/>
              </a:spcBef>
            </a:pPr>
            <a:r>
              <a:rPr sz="3200" dirty="0">
                <a:solidFill>
                  <a:schemeClr val="tx1"/>
                </a:solidFill>
                <a:latin typeface="Trebuchet MS"/>
                <a:cs typeface="Trebuchet MS"/>
              </a:rPr>
              <a:t>Predefined</a:t>
            </a:r>
            <a:r>
              <a:rPr sz="3200" spc="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chemeClr val="tx1"/>
                </a:solidFill>
                <a:latin typeface="Trebuchet MS"/>
                <a:cs typeface="Trebuchet MS"/>
              </a:rPr>
              <a:t>financial</a:t>
            </a:r>
            <a:r>
              <a:rPr sz="3200" spc="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200" spc="90" dirty="0">
                <a:solidFill>
                  <a:schemeClr val="tx1"/>
                </a:solidFill>
                <a:latin typeface="Trebuchet MS"/>
                <a:cs typeface="Trebuchet MS"/>
              </a:rPr>
              <a:t>responses </a:t>
            </a:r>
            <a:r>
              <a:rPr sz="3200" spc="125" dirty="0">
                <a:solidFill>
                  <a:schemeClr val="tx1"/>
                </a:solidFill>
                <a:latin typeface="Trebuchet MS"/>
                <a:cs typeface="Trebuchet MS"/>
              </a:rPr>
              <a:t>Model-</a:t>
            </a:r>
            <a:r>
              <a:rPr sz="3200" spc="110" dirty="0">
                <a:solidFill>
                  <a:schemeClr val="tx1"/>
                </a:solidFill>
                <a:latin typeface="Trebuchet MS"/>
                <a:cs typeface="Trebuchet MS"/>
              </a:rPr>
              <a:t>based</a:t>
            </a:r>
            <a:r>
              <a:rPr sz="320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Trebuchet MS"/>
                <a:cs typeface="Trebuchet MS"/>
              </a:rPr>
              <a:t>predictions</a:t>
            </a:r>
            <a:endParaRPr sz="32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3200" spc="-10" dirty="0">
                <a:solidFill>
                  <a:schemeClr val="tx1"/>
                </a:solidFill>
                <a:latin typeface="Trebuchet MS"/>
                <a:cs typeface="Trebuchet MS"/>
              </a:rPr>
              <a:t>Handles:</a:t>
            </a:r>
            <a:endParaRPr sz="32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519430" marR="2234565">
              <a:lnSpc>
                <a:spcPts val="3229"/>
              </a:lnSpc>
              <a:spcBef>
                <a:spcPts val="170"/>
              </a:spcBef>
            </a:pPr>
            <a:r>
              <a:rPr sz="3200" dirty="0">
                <a:solidFill>
                  <a:schemeClr val="tx1"/>
                </a:solidFill>
                <a:latin typeface="Trebuchet MS"/>
                <a:cs typeface="Trebuchet MS"/>
              </a:rPr>
              <a:t>Credit</a:t>
            </a:r>
            <a:r>
              <a:rPr sz="320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200" spc="80" dirty="0">
                <a:solidFill>
                  <a:schemeClr val="tx1"/>
                </a:solidFill>
                <a:latin typeface="Trebuchet MS"/>
                <a:cs typeface="Trebuchet MS"/>
              </a:rPr>
              <a:t>score</a:t>
            </a:r>
            <a:r>
              <a:rPr sz="320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200" spc="45" dirty="0">
                <a:solidFill>
                  <a:schemeClr val="tx1"/>
                </a:solidFill>
                <a:latin typeface="Trebuchet MS"/>
                <a:cs typeface="Trebuchet MS"/>
              </a:rPr>
              <a:t>questions </a:t>
            </a:r>
            <a:r>
              <a:rPr sz="3200" spc="155" dirty="0">
                <a:solidFill>
                  <a:schemeClr val="tx1"/>
                </a:solidFill>
                <a:latin typeface="Trebuchet MS"/>
                <a:cs typeface="Trebuchet MS"/>
              </a:rPr>
              <a:t>EMI</a:t>
            </a:r>
            <a:r>
              <a:rPr sz="320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Trebuchet MS"/>
                <a:cs typeface="Trebuchet MS"/>
              </a:rPr>
              <a:t>queries</a:t>
            </a:r>
            <a:endParaRPr sz="32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519430">
              <a:lnSpc>
                <a:spcPct val="100000"/>
              </a:lnSpc>
              <a:spcBef>
                <a:spcPts val="225"/>
              </a:spcBef>
            </a:pPr>
            <a:r>
              <a:rPr sz="3200" dirty="0">
                <a:solidFill>
                  <a:schemeClr val="tx1"/>
                </a:solidFill>
                <a:latin typeface="Trebuchet MS"/>
                <a:cs typeface="Trebuchet MS"/>
              </a:rPr>
              <a:t>Rejection</a:t>
            </a:r>
            <a:r>
              <a:rPr sz="3200" spc="-1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200" spc="70" dirty="0">
                <a:solidFill>
                  <a:schemeClr val="tx1"/>
                </a:solidFill>
                <a:latin typeface="Trebuchet MS"/>
                <a:cs typeface="Trebuchet MS"/>
              </a:rPr>
              <a:t>reasons</a:t>
            </a:r>
            <a:endParaRPr sz="32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3200" spc="60" dirty="0">
                <a:solidFill>
                  <a:schemeClr val="tx1"/>
                </a:solidFill>
                <a:latin typeface="Trebuchet MS"/>
                <a:cs typeface="Trebuchet MS"/>
              </a:rPr>
              <a:t>Tested</a:t>
            </a:r>
            <a:r>
              <a:rPr sz="320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320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200" spc="60" dirty="0">
                <a:solidFill>
                  <a:schemeClr val="tx1"/>
                </a:solidFill>
                <a:latin typeface="Trebuchet MS"/>
                <a:cs typeface="Trebuchet MS"/>
              </a:rPr>
              <a:t>accuracy</a:t>
            </a:r>
            <a:r>
              <a:rPr sz="320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chemeClr val="tx1"/>
                </a:solidFill>
                <a:latin typeface="Trebuchet MS"/>
                <a:cs typeface="Trebuchet MS"/>
              </a:rPr>
              <a:t>G</a:t>
            </a:r>
            <a:r>
              <a:rPr sz="3200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200" spc="90" dirty="0">
                <a:solidFill>
                  <a:schemeClr val="tx1"/>
                </a:solidFill>
                <a:latin typeface="Trebuchet MS"/>
                <a:cs typeface="Trebuchet MS"/>
              </a:rPr>
              <a:t>response</a:t>
            </a:r>
            <a:r>
              <a:rPr sz="320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200" spc="35" dirty="0">
                <a:solidFill>
                  <a:schemeClr val="tx1"/>
                </a:solidFill>
                <a:latin typeface="Trebuchet MS"/>
                <a:cs typeface="Trebuchet MS"/>
              </a:rPr>
              <a:t>relevance</a:t>
            </a:r>
            <a:endParaRPr sz="32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pic>
        <p:nvPicPr>
          <p:cNvPr id="17" name="Picture 16" descr="A child writing the word 100% on a blackboard">
            <a:extLst>
              <a:ext uri="{FF2B5EF4-FFF2-40B4-BE49-F238E27FC236}">
                <a16:creationId xmlns:a16="http://schemas.microsoft.com/office/drawing/2014/main" id="{77769AF8-B42A-46ED-E9A9-EED9E9537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199" y="1388434"/>
            <a:ext cx="8934181" cy="7048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673</Words>
  <Application>Microsoft Office PowerPoint</Application>
  <PresentationFormat>Custom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Lucida Sans Unicode</vt:lpstr>
      <vt:lpstr>Trebuchet MS</vt:lpstr>
      <vt:lpstr>Office Theme</vt:lpstr>
      <vt:lpstr>AI – POWERED LOAN ELIGIBILITY AND ADVISORY PROJECT</vt:lpstr>
      <vt:lpstr>PowerPoint Presentation</vt:lpstr>
      <vt:lpstr>PROPOSED SOLUTION</vt:lpstr>
      <vt:lpstr>PowerPoint Presentation</vt:lpstr>
      <vt:lpstr>MILESTONES</vt:lpstr>
      <vt:lpstr>MODEL DEVELOPMENT</vt:lpstr>
      <vt:lpstr>Hyperparameters tuned:</vt:lpstr>
      <vt:lpstr>EXPLAINABILITY (SHAP)</vt:lpstr>
      <vt:lpstr>CHATBOT – TRAINING &amp; EVALUATION</vt:lpstr>
      <vt:lpstr>PDF REPORT GENERATION</vt:lpstr>
      <vt:lpstr>FUTURE ENHANCEMENTS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Blue Gradient Modern Metaverse Futuristic Presentation</dc:title>
  <dc:creator>Durvesh CMNHK22</dc:creator>
  <cp:keywords>DAG9LwH97uo,BAF5qL5SUhI,0</cp:keywords>
  <cp:lastModifiedBy>Sayyam Aggarwal</cp:lastModifiedBy>
  <cp:revision>2</cp:revision>
  <dcterms:created xsi:type="dcterms:W3CDTF">2026-01-04T19:13:52Z</dcterms:created>
  <dcterms:modified xsi:type="dcterms:W3CDTF">2026-01-04T19:47:18Z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2026-01-02T00:00:00Z</vt:filetime>
  </property>
  <property fmtid="{D5CDD505-2E9C-101B-9397-08002B2CF9AE}" pid="3" name="Creator">
    <vt:lpwstr>Canva</vt:lpwstr>
  </property>
  <property fmtid="{D5CDD505-2E9C-101B-9397-08002B2CF9AE}" pid="4" name="LastSaved">
    <vt:filetime>2026-01-04T00:00:00Z</vt:filetime>
  </property>
  <property fmtid="{D5CDD505-2E9C-101B-9397-08002B2CF9AE}" pid="5" name="Producer">
    <vt:lpwstr>Canva</vt:lpwstr>
  </property>
</Properties>
</file>